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1272" r:id="rId2"/>
    <p:sldId id="1273" r:id="rId3"/>
    <p:sldId id="1274" r:id="rId4"/>
    <p:sldId id="1275" r:id="rId5"/>
    <p:sldId id="1276" r:id="rId6"/>
    <p:sldId id="1269" r:id="rId7"/>
    <p:sldId id="1245" r:id="rId8"/>
    <p:sldId id="1246" r:id="rId9"/>
    <p:sldId id="1250" r:id="rId10"/>
    <p:sldId id="1251" r:id="rId11"/>
    <p:sldId id="1252" r:id="rId12"/>
    <p:sldId id="1247" r:id="rId13"/>
    <p:sldId id="1248" r:id="rId14"/>
    <p:sldId id="1249" r:id="rId15"/>
    <p:sldId id="1038" r:id="rId16"/>
    <p:sldId id="1034" r:id="rId17"/>
    <p:sldId id="1253" r:id="rId18"/>
    <p:sldId id="1036" r:id="rId19"/>
    <p:sldId id="1035" r:id="rId20"/>
    <p:sldId id="1254" r:id="rId21"/>
    <p:sldId id="1041" r:id="rId22"/>
    <p:sldId id="1267" r:id="rId23"/>
    <p:sldId id="1268" r:id="rId24"/>
    <p:sldId id="1244" r:id="rId25"/>
    <p:sldId id="1044" r:id="rId26"/>
    <p:sldId id="1255" r:id="rId27"/>
    <p:sldId id="1052" r:id="rId28"/>
    <p:sldId id="1055" r:id="rId29"/>
    <p:sldId id="1270" r:id="rId30"/>
    <p:sldId id="127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2281AC-9E19-2E45-973B-18B22909A4D6}"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en-GB"/>
        </a:p>
      </dgm:t>
    </dgm:pt>
    <dgm:pt modelId="{5A94D7A9-2272-9E4D-8D6B-1686AE42C6BE}">
      <dgm:prSet phldrT="[Text]" custT="1"/>
      <dgm:spPr>
        <a:xfrm>
          <a:off x="1089" y="412297"/>
          <a:ext cx="1733779" cy="693511"/>
        </a:xfrm>
        <a:prstGeom prst="chevron">
          <a:avLst/>
        </a:prstGeom>
        <a:gradFill rotWithShape="0">
          <a:gsLst>
            <a:gs pos="0">
              <a:srgbClr val="FFC100">
                <a:hueOff val="0"/>
                <a:satOff val="0"/>
                <a:lumOff val="0"/>
                <a:alphaOff val="0"/>
                <a:satMod val="103000"/>
                <a:lumMod val="102000"/>
                <a:tint val="94000"/>
              </a:srgbClr>
            </a:gs>
            <a:gs pos="50000">
              <a:srgbClr val="FFC100">
                <a:hueOff val="0"/>
                <a:satOff val="0"/>
                <a:lumOff val="0"/>
                <a:alphaOff val="0"/>
                <a:satMod val="110000"/>
                <a:lumMod val="100000"/>
                <a:shade val="100000"/>
              </a:srgbClr>
            </a:gs>
            <a:gs pos="100000">
              <a:srgbClr val="FFC100">
                <a:hueOff val="0"/>
                <a:satOff val="0"/>
                <a:lumOff val="0"/>
                <a:alphaOff val="0"/>
                <a:lumMod val="99000"/>
                <a:satMod val="120000"/>
                <a:shade val="78000"/>
              </a:srgbClr>
            </a:gs>
          </a:gsLst>
          <a:lin ang="5400000" scaled="0"/>
        </a:gradFill>
        <a:ln>
          <a:noFill/>
        </a:ln>
        <a:effectLst/>
      </dgm:spPr>
      <dgm:t>
        <a:bodyPr/>
        <a:lstStyle/>
        <a:p>
          <a:pPr>
            <a:buNone/>
          </a:pPr>
          <a:r>
            <a:rPr lang="en-GB" sz="3600" b="1" dirty="0">
              <a:solidFill>
                <a:schemeClr val="tx1"/>
              </a:solidFill>
              <a:latin typeface="Times New Roman" panose="02020603050405020304" pitchFamily="18" charset="0"/>
              <a:ea typeface="MS PGothic"/>
              <a:cs typeface="Times New Roman" panose="02020603050405020304" pitchFamily="18" charset="0"/>
            </a:rPr>
            <a:t>F</a:t>
          </a:r>
        </a:p>
      </dgm:t>
    </dgm:pt>
    <dgm:pt modelId="{E0E3CBB8-4D43-AC40-9FEE-3E77B2D1F516}" type="parTrans" cxnId="{623305DA-9F76-CE45-B140-E11DD5FC82F1}">
      <dgm:prSet/>
      <dgm:spPr/>
      <dgm:t>
        <a:bodyPr/>
        <a:lstStyle/>
        <a:p>
          <a:endParaRPr lang="en-GB" b="1">
            <a:solidFill>
              <a:schemeClr val="tx1"/>
            </a:solidFill>
            <a:latin typeface="Times New Roman" panose="02020603050405020304" pitchFamily="18" charset="0"/>
            <a:cs typeface="Times New Roman" panose="02020603050405020304" pitchFamily="18" charset="0"/>
          </a:endParaRPr>
        </a:p>
      </dgm:t>
    </dgm:pt>
    <dgm:pt modelId="{2E28B340-036B-614B-8098-101F8A85ACC2}" type="sibTrans" cxnId="{623305DA-9F76-CE45-B140-E11DD5FC82F1}">
      <dgm:prSet/>
      <dgm:spPr/>
      <dgm:t>
        <a:bodyPr/>
        <a:lstStyle/>
        <a:p>
          <a:endParaRPr lang="en-GB" b="1">
            <a:solidFill>
              <a:schemeClr val="tx1"/>
            </a:solidFill>
            <a:latin typeface="Times New Roman" panose="02020603050405020304" pitchFamily="18" charset="0"/>
            <a:cs typeface="Times New Roman" panose="02020603050405020304" pitchFamily="18" charset="0"/>
          </a:endParaRPr>
        </a:p>
      </dgm:t>
    </dgm:pt>
    <dgm:pt modelId="{C9957C9F-4592-354F-961C-94DDFACA080E}">
      <dgm:prSet phldrT="[Text]" custT="1"/>
      <dgm:spPr>
        <a:xfrm>
          <a:off x="1604504" y="485273"/>
          <a:ext cx="3227529" cy="575614"/>
        </a:xfrm>
        <a:prstGeom prst="chevron">
          <a:avLst/>
        </a:prstGeom>
        <a:solidFill>
          <a:srgbClr val="FFC100">
            <a:alpha val="90000"/>
            <a:tint val="40000"/>
            <a:hueOff val="0"/>
            <a:satOff val="0"/>
            <a:lumOff val="0"/>
            <a:alphaOff val="0"/>
          </a:srgbClr>
        </a:solidFill>
        <a:ln w="6350" cap="flat" cmpd="sng" algn="ctr">
          <a:solidFill>
            <a:srgbClr val="FFC100">
              <a:alpha val="90000"/>
              <a:tint val="40000"/>
              <a:hueOff val="0"/>
              <a:satOff val="0"/>
              <a:lumOff val="0"/>
              <a:alphaOff val="0"/>
            </a:srgbClr>
          </a:solidFill>
          <a:prstDash val="solid"/>
          <a:miter lim="800000"/>
        </a:ln>
        <a:effectLst/>
      </dgm:spPr>
      <dgm:t>
        <a:bodyPr/>
        <a:lstStyle/>
        <a:p>
          <a:pPr>
            <a:buNone/>
          </a:pPr>
          <a:r>
            <a:rPr lang="en-GB" sz="3600" b="1" dirty="0">
              <a:solidFill>
                <a:schemeClr val="tx1"/>
              </a:solidFill>
              <a:latin typeface="Times New Roman" panose="02020603050405020304" pitchFamily="18" charset="0"/>
              <a:ea typeface="MS PGothic"/>
              <a:cs typeface="Times New Roman" panose="02020603050405020304" pitchFamily="18" charset="0"/>
            </a:rPr>
            <a:t>Food</a:t>
          </a:r>
        </a:p>
      </dgm:t>
    </dgm:pt>
    <dgm:pt modelId="{87052932-6D5D-E84C-99B7-338271DDD996}" type="parTrans" cxnId="{F2DB7BC8-8045-184C-9B71-6210BB612407}">
      <dgm:prSet/>
      <dgm:spPr/>
      <dgm:t>
        <a:bodyPr/>
        <a:lstStyle/>
        <a:p>
          <a:endParaRPr lang="en-GB" b="1">
            <a:solidFill>
              <a:schemeClr val="tx1"/>
            </a:solidFill>
            <a:latin typeface="Times New Roman" panose="02020603050405020304" pitchFamily="18" charset="0"/>
            <a:cs typeface="Times New Roman" panose="02020603050405020304" pitchFamily="18" charset="0"/>
          </a:endParaRPr>
        </a:p>
      </dgm:t>
    </dgm:pt>
    <dgm:pt modelId="{061C36EB-F878-224F-9486-434E643C49A2}" type="sibTrans" cxnId="{F2DB7BC8-8045-184C-9B71-6210BB612407}">
      <dgm:prSet/>
      <dgm:spPr/>
      <dgm:t>
        <a:bodyPr/>
        <a:lstStyle/>
        <a:p>
          <a:endParaRPr lang="en-GB" b="1">
            <a:solidFill>
              <a:schemeClr val="tx1"/>
            </a:solidFill>
            <a:latin typeface="Times New Roman" panose="02020603050405020304" pitchFamily="18" charset="0"/>
            <a:cs typeface="Times New Roman" panose="02020603050405020304" pitchFamily="18" charset="0"/>
          </a:endParaRPr>
        </a:p>
      </dgm:t>
    </dgm:pt>
    <dgm:pt modelId="{1F85E6F2-E012-0E44-B171-0E6D4BA4FA09}">
      <dgm:prSet phldrT="[Text]" custT="1"/>
      <dgm:spPr>
        <a:xfrm>
          <a:off x="1089" y="1993504"/>
          <a:ext cx="1733779" cy="693511"/>
        </a:xfrm>
        <a:prstGeom prst="chevron">
          <a:avLst/>
        </a:prstGeom>
        <a:gradFill rotWithShape="0">
          <a:gsLst>
            <a:gs pos="0">
              <a:srgbClr val="FFC100">
                <a:hueOff val="0"/>
                <a:satOff val="0"/>
                <a:lumOff val="0"/>
                <a:alphaOff val="0"/>
                <a:satMod val="103000"/>
                <a:lumMod val="102000"/>
                <a:tint val="94000"/>
              </a:srgbClr>
            </a:gs>
            <a:gs pos="50000">
              <a:srgbClr val="FFC100">
                <a:hueOff val="0"/>
                <a:satOff val="0"/>
                <a:lumOff val="0"/>
                <a:alphaOff val="0"/>
                <a:satMod val="110000"/>
                <a:lumMod val="100000"/>
                <a:shade val="100000"/>
              </a:srgbClr>
            </a:gs>
            <a:gs pos="100000">
              <a:srgbClr val="FFC100">
                <a:hueOff val="0"/>
                <a:satOff val="0"/>
                <a:lumOff val="0"/>
                <a:alphaOff val="0"/>
                <a:lumMod val="99000"/>
                <a:satMod val="120000"/>
                <a:shade val="78000"/>
              </a:srgbClr>
            </a:gs>
          </a:gsLst>
          <a:lin ang="5400000" scaled="0"/>
        </a:gradFill>
        <a:ln>
          <a:noFill/>
        </a:ln>
        <a:effectLst/>
      </dgm:spPr>
      <dgm:t>
        <a:bodyPr/>
        <a:lstStyle/>
        <a:p>
          <a:pPr>
            <a:buNone/>
          </a:pPr>
          <a:r>
            <a:rPr lang="en-GB" sz="3600" b="1" dirty="0">
              <a:solidFill>
                <a:schemeClr val="tx1"/>
              </a:solidFill>
              <a:latin typeface="Times New Roman" panose="02020603050405020304" pitchFamily="18" charset="0"/>
              <a:ea typeface="MS PGothic"/>
              <a:cs typeface="Times New Roman" panose="02020603050405020304" pitchFamily="18" charset="0"/>
            </a:rPr>
            <a:t>S</a:t>
          </a:r>
        </a:p>
      </dgm:t>
    </dgm:pt>
    <dgm:pt modelId="{0F7ADA51-DC95-274E-9C12-035064366424}" type="parTrans" cxnId="{9E7AA2E3-471A-7340-BFD8-777FC6F574AC}">
      <dgm:prSet/>
      <dgm:spPr/>
      <dgm:t>
        <a:bodyPr/>
        <a:lstStyle/>
        <a:p>
          <a:endParaRPr lang="en-GB" b="1">
            <a:solidFill>
              <a:schemeClr val="tx1"/>
            </a:solidFill>
            <a:latin typeface="Times New Roman" panose="02020603050405020304" pitchFamily="18" charset="0"/>
            <a:cs typeface="Times New Roman" panose="02020603050405020304" pitchFamily="18" charset="0"/>
          </a:endParaRPr>
        </a:p>
      </dgm:t>
    </dgm:pt>
    <dgm:pt modelId="{7D0AD764-9F60-5241-ADCF-76F234095F49}" type="sibTrans" cxnId="{9E7AA2E3-471A-7340-BFD8-777FC6F574AC}">
      <dgm:prSet/>
      <dgm:spPr/>
      <dgm:t>
        <a:bodyPr/>
        <a:lstStyle/>
        <a:p>
          <a:endParaRPr lang="en-GB" b="1">
            <a:solidFill>
              <a:schemeClr val="tx1"/>
            </a:solidFill>
            <a:latin typeface="Times New Roman" panose="02020603050405020304" pitchFamily="18" charset="0"/>
            <a:cs typeface="Times New Roman" panose="02020603050405020304" pitchFamily="18" charset="0"/>
          </a:endParaRPr>
        </a:p>
      </dgm:t>
    </dgm:pt>
    <dgm:pt modelId="{945A654C-ABF9-AC44-8E18-ED0B2A87818D}">
      <dgm:prSet phldrT="[Text]" custT="1"/>
      <dgm:spPr>
        <a:xfrm>
          <a:off x="1587307" y="2052458"/>
          <a:ext cx="3266311" cy="575614"/>
        </a:xfrm>
        <a:prstGeom prst="chevron">
          <a:avLst/>
        </a:prstGeom>
        <a:solidFill>
          <a:srgbClr val="FFC100">
            <a:alpha val="90000"/>
            <a:tint val="40000"/>
            <a:hueOff val="0"/>
            <a:satOff val="0"/>
            <a:lumOff val="0"/>
            <a:alphaOff val="0"/>
          </a:srgbClr>
        </a:solidFill>
        <a:ln w="6350" cap="flat" cmpd="sng" algn="ctr">
          <a:solidFill>
            <a:srgbClr val="FFC100">
              <a:alpha val="90000"/>
              <a:tint val="40000"/>
              <a:hueOff val="0"/>
              <a:satOff val="0"/>
              <a:lumOff val="0"/>
              <a:alphaOff val="0"/>
            </a:srgbClr>
          </a:solidFill>
          <a:prstDash val="solid"/>
          <a:miter lim="800000"/>
        </a:ln>
        <a:effectLst/>
      </dgm:spPr>
      <dgm:t>
        <a:bodyPr/>
        <a:lstStyle/>
        <a:p>
          <a:pPr>
            <a:buNone/>
          </a:pPr>
          <a:r>
            <a:rPr lang="en-GB" sz="3600" b="1" dirty="0">
              <a:solidFill>
                <a:schemeClr val="tx1"/>
              </a:solidFill>
              <a:latin typeface="Times New Roman" panose="02020603050405020304" pitchFamily="18" charset="0"/>
              <a:ea typeface="MS PGothic"/>
              <a:cs typeface="Times New Roman" panose="02020603050405020304" pitchFamily="18" charset="0"/>
            </a:rPr>
            <a:t>System</a:t>
          </a:r>
        </a:p>
      </dgm:t>
    </dgm:pt>
    <dgm:pt modelId="{3A65DDC0-3398-F243-9324-96DBE581F313}" type="parTrans" cxnId="{3F18903B-CCBE-9845-8A26-605395B27157}">
      <dgm:prSet/>
      <dgm:spPr/>
      <dgm:t>
        <a:bodyPr/>
        <a:lstStyle/>
        <a:p>
          <a:endParaRPr lang="en-GB" b="1">
            <a:solidFill>
              <a:schemeClr val="tx1"/>
            </a:solidFill>
            <a:latin typeface="Times New Roman" panose="02020603050405020304" pitchFamily="18" charset="0"/>
            <a:cs typeface="Times New Roman" panose="02020603050405020304" pitchFamily="18" charset="0"/>
          </a:endParaRPr>
        </a:p>
      </dgm:t>
    </dgm:pt>
    <dgm:pt modelId="{43E81812-D4D7-5247-9FFA-7210B961B270}" type="sibTrans" cxnId="{3F18903B-CCBE-9845-8A26-605395B27157}">
      <dgm:prSet/>
      <dgm:spPr/>
      <dgm:t>
        <a:bodyPr/>
        <a:lstStyle/>
        <a:p>
          <a:endParaRPr lang="en-GB" b="1">
            <a:solidFill>
              <a:schemeClr val="tx1"/>
            </a:solidFill>
            <a:latin typeface="Times New Roman" panose="02020603050405020304" pitchFamily="18" charset="0"/>
            <a:cs typeface="Times New Roman" panose="02020603050405020304" pitchFamily="18" charset="0"/>
          </a:endParaRPr>
        </a:p>
      </dgm:t>
    </dgm:pt>
    <dgm:pt modelId="{1E9697A1-4FCD-3A48-AAD9-10434CE4F0AC}">
      <dgm:prSet phldrT="[Text]"/>
      <dgm:spPr>
        <a:xfrm>
          <a:off x="0" y="3555583"/>
          <a:ext cx="1733779" cy="693511"/>
        </a:xfrm>
        <a:prstGeom prst="chevron">
          <a:avLst/>
        </a:prstGeom>
        <a:gradFill rotWithShape="0">
          <a:gsLst>
            <a:gs pos="0">
              <a:srgbClr val="FFC100">
                <a:hueOff val="0"/>
                <a:satOff val="0"/>
                <a:lumOff val="0"/>
                <a:alphaOff val="0"/>
                <a:satMod val="103000"/>
                <a:lumMod val="102000"/>
                <a:tint val="94000"/>
              </a:srgbClr>
            </a:gs>
            <a:gs pos="50000">
              <a:srgbClr val="FFC100">
                <a:hueOff val="0"/>
                <a:satOff val="0"/>
                <a:lumOff val="0"/>
                <a:alphaOff val="0"/>
                <a:satMod val="110000"/>
                <a:lumMod val="100000"/>
                <a:shade val="100000"/>
              </a:srgbClr>
            </a:gs>
            <a:gs pos="100000">
              <a:srgbClr val="FFC100">
                <a:hueOff val="0"/>
                <a:satOff val="0"/>
                <a:lumOff val="0"/>
                <a:alphaOff val="0"/>
                <a:lumMod val="99000"/>
                <a:satMod val="120000"/>
                <a:shade val="78000"/>
              </a:srgbClr>
            </a:gs>
          </a:gsLst>
          <a:lin ang="5400000" scaled="0"/>
        </a:gradFill>
        <a:ln>
          <a:noFill/>
        </a:ln>
        <a:effectLst/>
      </dgm:spPr>
      <dgm:t>
        <a:bodyPr/>
        <a:lstStyle/>
        <a:p>
          <a:pPr>
            <a:buNone/>
          </a:pPr>
          <a:r>
            <a:rPr lang="en-GB" b="1" dirty="0">
              <a:solidFill>
                <a:schemeClr val="tx1"/>
              </a:solidFill>
              <a:latin typeface="Times New Roman" panose="02020603050405020304" pitchFamily="18" charset="0"/>
              <a:ea typeface="MS PGothic"/>
              <a:cs typeface="Times New Roman" panose="02020603050405020304" pitchFamily="18" charset="0"/>
            </a:rPr>
            <a:t>22000</a:t>
          </a:r>
        </a:p>
      </dgm:t>
    </dgm:pt>
    <dgm:pt modelId="{42B31478-4B53-F44B-A23E-05A0370769FA}" type="parTrans" cxnId="{F7388B46-04F5-ED44-AA0F-F709D630290E}">
      <dgm:prSet/>
      <dgm:spPr/>
      <dgm:t>
        <a:bodyPr/>
        <a:lstStyle/>
        <a:p>
          <a:endParaRPr lang="en-GB" b="1">
            <a:solidFill>
              <a:schemeClr val="tx1"/>
            </a:solidFill>
            <a:latin typeface="Times New Roman" panose="02020603050405020304" pitchFamily="18" charset="0"/>
            <a:cs typeface="Times New Roman" panose="02020603050405020304" pitchFamily="18" charset="0"/>
          </a:endParaRPr>
        </a:p>
      </dgm:t>
    </dgm:pt>
    <dgm:pt modelId="{E33E2CD1-D0AD-9D4A-BDEE-495DB6AD04F5}" type="sibTrans" cxnId="{F7388B46-04F5-ED44-AA0F-F709D630290E}">
      <dgm:prSet/>
      <dgm:spPr/>
      <dgm:t>
        <a:bodyPr/>
        <a:lstStyle/>
        <a:p>
          <a:endParaRPr lang="en-GB" b="1">
            <a:solidFill>
              <a:schemeClr val="tx1"/>
            </a:solidFill>
            <a:latin typeface="Times New Roman" panose="02020603050405020304" pitchFamily="18" charset="0"/>
            <a:cs typeface="Times New Roman" panose="02020603050405020304" pitchFamily="18" charset="0"/>
          </a:endParaRPr>
        </a:p>
      </dgm:t>
    </dgm:pt>
    <dgm:pt modelId="{12DE59DB-5A47-9A40-A8B5-610F9936422E}">
      <dgm:prSet phldrT="[Text]" custT="1"/>
      <dgm:spPr>
        <a:xfrm>
          <a:off x="1567062" y="2847513"/>
          <a:ext cx="3267577" cy="575614"/>
        </a:xfrm>
        <a:prstGeom prst="chevron">
          <a:avLst/>
        </a:prstGeom>
        <a:solidFill>
          <a:srgbClr val="FFC100">
            <a:alpha val="90000"/>
            <a:tint val="40000"/>
            <a:hueOff val="0"/>
            <a:satOff val="0"/>
            <a:lumOff val="0"/>
            <a:alphaOff val="0"/>
          </a:srgbClr>
        </a:solidFill>
        <a:ln w="6350" cap="flat" cmpd="sng" algn="ctr">
          <a:solidFill>
            <a:srgbClr val="FFC100">
              <a:alpha val="90000"/>
              <a:tint val="40000"/>
              <a:hueOff val="0"/>
              <a:satOff val="0"/>
              <a:lumOff val="0"/>
              <a:alphaOff val="0"/>
            </a:srgbClr>
          </a:solidFill>
          <a:prstDash val="solid"/>
          <a:miter lim="800000"/>
        </a:ln>
        <a:effectLst/>
      </dgm:spPr>
      <dgm:t>
        <a:bodyPr/>
        <a:lstStyle/>
        <a:p>
          <a:pPr>
            <a:buNone/>
          </a:pPr>
          <a:r>
            <a:rPr lang="en-GB" sz="3200" b="1" dirty="0">
              <a:solidFill>
                <a:schemeClr val="tx1"/>
              </a:solidFill>
              <a:latin typeface="Times New Roman" panose="02020603050405020304" pitchFamily="18" charset="0"/>
              <a:ea typeface="MS PGothic"/>
              <a:cs typeface="Times New Roman" panose="02020603050405020304" pitchFamily="18" charset="0"/>
            </a:rPr>
            <a:t>Certification</a:t>
          </a:r>
        </a:p>
      </dgm:t>
    </dgm:pt>
    <dgm:pt modelId="{CC4EFCEC-36C4-D243-BA40-A45B5D515B14}" type="parTrans" cxnId="{E34110A1-ACC1-7641-8919-74F59D7E2BDB}">
      <dgm:prSet/>
      <dgm:spPr/>
      <dgm:t>
        <a:bodyPr/>
        <a:lstStyle/>
        <a:p>
          <a:endParaRPr lang="en-GB" b="1">
            <a:solidFill>
              <a:schemeClr val="tx1"/>
            </a:solidFill>
            <a:latin typeface="Times New Roman" panose="02020603050405020304" pitchFamily="18" charset="0"/>
            <a:cs typeface="Times New Roman" panose="02020603050405020304" pitchFamily="18" charset="0"/>
          </a:endParaRPr>
        </a:p>
      </dgm:t>
    </dgm:pt>
    <dgm:pt modelId="{BC7DD6EF-B79E-644C-A8E2-6BFD59DDF0B2}" type="sibTrans" cxnId="{E34110A1-ACC1-7641-8919-74F59D7E2BDB}">
      <dgm:prSet/>
      <dgm:spPr/>
      <dgm:t>
        <a:bodyPr/>
        <a:lstStyle/>
        <a:p>
          <a:endParaRPr lang="en-GB" b="1">
            <a:solidFill>
              <a:schemeClr val="tx1"/>
            </a:solidFill>
            <a:latin typeface="Times New Roman" panose="02020603050405020304" pitchFamily="18" charset="0"/>
            <a:cs typeface="Times New Roman" panose="02020603050405020304" pitchFamily="18" charset="0"/>
          </a:endParaRPr>
        </a:p>
      </dgm:t>
    </dgm:pt>
    <dgm:pt modelId="{1098E5C6-4336-FE4D-8820-DDBA4DCF4721}">
      <dgm:prSet custT="1"/>
      <dgm:spPr>
        <a:xfrm>
          <a:off x="1089" y="1202900"/>
          <a:ext cx="1733779" cy="693511"/>
        </a:xfrm>
        <a:prstGeom prst="chevron">
          <a:avLst/>
        </a:prstGeom>
        <a:gradFill rotWithShape="0">
          <a:gsLst>
            <a:gs pos="0">
              <a:srgbClr val="FFC100">
                <a:hueOff val="0"/>
                <a:satOff val="0"/>
                <a:lumOff val="0"/>
                <a:alphaOff val="0"/>
                <a:satMod val="103000"/>
                <a:lumMod val="102000"/>
                <a:tint val="94000"/>
              </a:srgbClr>
            </a:gs>
            <a:gs pos="50000">
              <a:srgbClr val="FFC100">
                <a:hueOff val="0"/>
                <a:satOff val="0"/>
                <a:lumOff val="0"/>
                <a:alphaOff val="0"/>
                <a:satMod val="110000"/>
                <a:lumMod val="100000"/>
                <a:shade val="100000"/>
              </a:srgbClr>
            </a:gs>
            <a:gs pos="100000">
              <a:srgbClr val="FFC100">
                <a:hueOff val="0"/>
                <a:satOff val="0"/>
                <a:lumOff val="0"/>
                <a:alphaOff val="0"/>
                <a:lumMod val="99000"/>
                <a:satMod val="120000"/>
                <a:shade val="78000"/>
              </a:srgbClr>
            </a:gs>
          </a:gsLst>
          <a:lin ang="5400000" scaled="0"/>
        </a:gradFill>
        <a:ln>
          <a:noFill/>
        </a:ln>
        <a:effectLst/>
      </dgm:spPr>
      <dgm:t>
        <a:bodyPr/>
        <a:lstStyle/>
        <a:p>
          <a:pPr>
            <a:buNone/>
          </a:pPr>
          <a:r>
            <a:rPr lang="en-GB" sz="3600" b="1" dirty="0">
              <a:solidFill>
                <a:schemeClr val="tx1"/>
              </a:solidFill>
              <a:latin typeface="Times New Roman" panose="02020603050405020304" pitchFamily="18" charset="0"/>
              <a:ea typeface="MS PGothic"/>
              <a:cs typeface="Times New Roman" panose="02020603050405020304" pitchFamily="18" charset="0"/>
            </a:rPr>
            <a:t>S</a:t>
          </a:r>
        </a:p>
      </dgm:t>
    </dgm:pt>
    <dgm:pt modelId="{3475F165-F0AA-EB44-8350-A1B19439339E}" type="parTrans" cxnId="{D1A577DF-B12B-BA4D-A58B-79F9D1D36D76}">
      <dgm:prSet/>
      <dgm:spPr/>
      <dgm:t>
        <a:bodyPr/>
        <a:lstStyle/>
        <a:p>
          <a:endParaRPr lang="en-GB" b="1">
            <a:solidFill>
              <a:schemeClr val="tx1"/>
            </a:solidFill>
            <a:latin typeface="Times New Roman" panose="02020603050405020304" pitchFamily="18" charset="0"/>
            <a:cs typeface="Times New Roman" panose="02020603050405020304" pitchFamily="18" charset="0"/>
          </a:endParaRPr>
        </a:p>
      </dgm:t>
    </dgm:pt>
    <dgm:pt modelId="{BEB7D248-55C7-3B4B-9889-F6E761E8744C}" type="sibTrans" cxnId="{D1A577DF-B12B-BA4D-A58B-79F9D1D36D76}">
      <dgm:prSet/>
      <dgm:spPr/>
      <dgm:t>
        <a:bodyPr/>
        <a:lstStyle/>
        <a:p>
          <a:endParaRPr lang="en-GB" b="1">
            <a:solidFill>
              <a:schemeClr val="tx1"/>
            </a:solidFill>
            <a:latin typeface="Times New Roman" panose="02020603050405020304" pitchFamily="18" charset="0"/>
            <a:cs typeface="Times New Roman" panose="02020603050405020304" pitchFamily="18" charset="0"/>
          </a:endParaRPr>
        </a:p>
      </dgm:t>
    </dgm:pt>
    <dgm:pt modelId="{7AD8E071-248E-5148-A247-7FB96BFA1074}">
      <dgm:prSet custT="1"/>
      <dgm:spPr>
        <a:xfrm>
          <a:off x="1089" y="2784107"/>
          <a:ext cx="1733779" cy="693511"/>
        </a:xfrm>
        <a:prstGeom prst="chevron">
          <a:avLst/>
        </a:prstGeom>
        <a:gradFill rotWithShape="0">
          <a:gsLst>
            <a:gs pos="0">
              <a:srgbClr val="FFC100">
                <a:hueOff val="0"/>
                <a:satOff val="0"/>
                <a:lumOff val="0"/>
                <a:alphaOff val="0"/>
                <a:satMod val="103000"/>
                <a:lumMod val="102000"/>
                <a:tint val="94000"/>
              </a:srgbClr>
            </a:gs>
            <a:gs pos="50000">
              <a:srgbClr val="FFC100">
                <a:hueOff val="0"/>
                <a:satOff val="0"/>
                <a:lumOff val="0"/>
                <a:alphaOff val="0"/>
                <a:satMod val="110000"/>
                <a:lumMod val="100000"/>
                <a:shade val="100000"/>
              </a:srgbClr>
            </a:gs>
            <a:gs pos="100000">
              <a:srgbClr val="FFC100">
                <a:hueOff val="0"/>
                <a:satOff val="0"/>
                <a:lumOff val="0"/>
                <a:alphaOff val="0"/>
                <a:lumMod val="99000"/>
                <a:satMod val="120000"/>
                <a:shade val="78000"/>
              </a:srgbClr>
            </a:gs>
          </a:gsLst>
          <a:lin ang="5400000" scaled="0"/>
        </a:gradFill>
        <a:ln>
          <a:noFill/>
        </a:ln>
        <a:effectLst/>
      </dgm:spPr>
      <dgm:t>
        <a:bodyPr/>
        <a:lstStyle/>
        <a:p>
          <a:pPr>
            <a:buNone/>
          </a:pPr>
          <a:r>
            <a:rPr lang="en-GB" sz="3600" b="1" dirty="0">
              <a:solidFill>
                <a:schemeClr val="tx1"/>
              </a:solidFill>
              <a:latin typeface="Times New Roman" panose="02020603050405020304" pitchFamily="18" charset="0"/>
              <a:ea typeface="MS PGothic"/>
              <a:cs typeface="Times New Roman" panose="02020603050405020304" pitchFamily="18" charset="0"/>
            </a:rPr>
            <a:t>C</a:t>
          </a:r>
        </a:p>
      </dgm:t>
    </dgm:pt>
    <dgm:pt modelId="{119E5C05-22A0-A54F-BBCC-6057CDE2F961}" type="parTrans" cxnId="{7C95515C-51BC-6D43-810C-50A6083EE4D9}">
      <dgm:prSet/>
      <dgm:spPr/>
      <dgm:t>
        <a:bodyPr/>
        <a:lstStyle/>
        <a:p>
          <a:endParaRPr lang="en-GB" b="1">
            <a:solidFill>
              <a:schemeClr val="tx1"/>
            </a:solidFill>
            <a:latin typeface="Times New Roman" panose="02020603050405020304" pitchFamily="18" charset="0"/>
            <a:cs typeface="Times New Roman" panose="02020603050405020304" pitchFamily="18" charset="0"/>
          </a:endParaRPr>
        </a:p>
      </dgm:t>
    </dgm:pt>
    <dgm:pt modelId="{DDBBF722-9146-1D40-8F4B-0230AF0DCEA5}" type="sibTrans" cxnId="{7C95515C-51BC-6D43-810C-50A6083EE4D9}">
      <dgm:prSet/>
      <dgm:spPr/>
      <dgm:t>
        <a:bodyPr/>
        <a:lstStyle/>
        <a:p>
          <a:endParaRPr lang="en-GB" b="1">
            <a:solidFill>
              <a:schemeClr val="tx1"/>
            </a:solidFill>
            <a:latin typeface="Times New Roman" panose="02020603050405020304" pitchFamily="18" charset="0"/>
            <a:cs typeface="Times New Roman" panose="02020603050405020304" pitchFamily="18" charset="0"/>
          </a:endParaRPr>
        </a:p>
      </dgm:t>
    </dgm:pt>
    <dgm:pt modelId="{09B54D09-9A5B-4142-A2ED-0140439E9C7C}">
      <dgm:prSet custT="1"/>
      <dgm:spPr>
        <a:xfrm>
          <a:off x="1581803" y="1244342"/>
          <a:ext cx="3275866" cy="575614"/>
        </a:xfrm>
        <a:prstGeom prst="chevron">
          <a:avLst/>
        </a:prstGeom>
        <a:solidFill>
          <a:srgbClr val="FFC100">
            <a:alpha val="90000"/>
            <a:tint val="40000"/>
            <a:hueOff val="0"/>
            <a:satOff val="0"/>
            <a:lumOff val="0"/>
            <a:alphaOff val="0"/>
          </a:srgbClr>
        </a:solidFill>
        <a:ln w="6350" cap="flat" cmpd="sng" algn="ctr">
          <a:solidFill>
            <a:srgbClr val="FFC100">
              <a:alpha val="90000"/>
              <a:tint val="40000"/>
              <a:hueOff val="0"/>
              <a:satOff val="0"/>
              <a:lumOff val="0"/>
              <a:alphaOff val="0"/>
            </a:srgbClr>
          </a:solidFill>
          <a:prstDash val="solid"/>
          <a:miter lim="800000"/>
        </a:ln>
        <a:effectLst/>
      </dgm:spPr>
      <dgm:t>
        <a:bodyPr/>
        <a:lstStyle/>
        <a:p>
          <a:pPr>
            <a:buNone/>
          </a:pPr>
          <a:r>
            <a:rPr lang="en-GB" sz="3600" b="1" dirty="0">
              <a:solidFill>
                <a:schemeClr val="tx1"/>
              </a:solidFill>
              <a:latin typeface="Times New Roman" panose="02020603050405020304" pitchFamily="18" charset="0"/>
              <a:ea typeface="MS PGothic"/>
              <a:cs typeface="Times New Roman" panose="02020603050405020304" pitchFamily="18" charset="0"/>
            </a:rPr>
            <a:t>Safety</a:t>
          </a:r>
        </a:p>
      </dgm:t>
    </dgm:pt>
    <dgm:pt modelId="{D8A0E196-F28F-C047-BE9B-785E022589B5}" type="parTrans" cxnId="{8D6A7AD3-2394-484A-93CA-507FC2CE8227}">
      <dgm:prSet/>
      <dgm:spPr/>
      <dgm:t>
        <a:bodyPr/>
        <a:lstStyle/>
        <a:p>
          <a:endParaRPr lang="en-GB" b="1">
            <a:solidFill>
              <a:schemeClr val="tx1"/>
            </a:solidFill>
            <a:latin typeface="Times New Roman" panose="02020603050405020304" pitchFamily="18" charset="0"/>
            <a:cs typeface="Times New Roman" panose="02020603050405020304" pitchFamily="18" charset="0"/>
          </a:endParaRPr>
        </a:p>
      </dgm:t>
    </dgm:pt>
    <dgm:pt modelId="{8A9D5B91-6626-5143-B4BE-DC6463BDFB5C}" type="sibTrans" cxnId="{8D6A7AD3-2394-484A-93CA-507FC2CE8227}">
      <dgm:prSet/>
      <dgm:spPr/>
      <dgm:t>
        <a:bodyPr/>
        <a:lstStyle/>
        <a:p>
          <a:endParaRPr lang="en-GB" b="1">
            <a:solidFill>
              <a:schemeClr val="tx1"/>
            </a:solidFill>
            <a:latin typeface="Times New Roman" panose="02020603050405020304" pitchFamily="18" charset="0"/>
            <a:cs typeface="Times New Roman" panose="02020603050405020304" pitchFamily="18" charset="0"/>
          </a:endParaRPr>
        </a:p>
      </dgm:t>
    </dgm:pt>
    <dgm:pt modelId="{33E64408-F708-5641-A78D-6FAB88EE56C5}" type="pres">
      <dgm:prSet presAssocID="{A12281AC-9E19-2E45-973B-18B22909A4D6}" presName="Name0" presStyleCnt="0">
        <dgm:presLayoutVars>
          <dgm:chPref val="3"/>
          <dgm:dir/>
          <dgm:animLvl val="lvl"/>
          <dgm:resizeHandles/>
        </dgm:presLayoutVars>
      </dgm:prSet>
      <dgm:spPr/>
    </dgm:pt>
    <dgm:pt modelId="{F1900478-98FA-1C44-A176-2133CD3D7DB5}" type="pres">
      <dgm:prSet presAssocID="{5A94D7A9-2272-9E4D-8D6B-1686AE42C6BE}" presName="horFlow" presStyleCnt="0"/>
      <dgm:spPr/>
    </dgm:pt>
    <dgm:pt modelId="{F32F5BF4-329A-6042-9D00-3E7A627ADFDF}" type="pres">
      <dgm:prSet presAssocID="{5A94D7A9-2272-9E4D-8D6B-1686AE42C6BE}" presName="bigChev" presStyleLbl="node1" presStyleIdx="0" presStyleCnt="5"/>
      <dgm:spPr>
        <a:prstGeom prst="chevron">
          <a:avLst/>
        </a:prstGeom>
      </dgm:spPr>
    </dgm:pt>
    <dgm:pt modelId="{5E7997B7-7C80-CB49-815C-8D101E3F3FF4}" type="pres">
      <dgm:prSet presAssocID="{87052932-6D5D-E84C-99B7-338271DDD996}" presName="parTrans" presStyleCnt="0"/>
      <dgm:spPr/>
    </dgm:pt>
    <dgm:pt modelId="{D158F484-21AF-774B-BD4D-0EA79AC05633}" type="pres">
      <dgm:prSet presAssocID="{C9957C9F-4592-354F-961C-94DDFACA080E}" presName="node" presStyleLbl="alignAccFollowNode1" presStyleIdx="0" presStyleCnt="4" custScaleX="224284" custLinFactNeighborX="57254" custLinFactNeighborY="7732">
        <dgm:presLayoutVars>
          <dgm:bulletEnabled val="1"/>
        </dgm:presLayoutVars>
      </dgm:prSet>
      <dgm:spPr>
        <a:prstGeom prst="chevron">
          <a:avLst/>
        </a:prstGeom>
      </dgm:spPr>
    </dgm:pt>
    <dgm:pt modelId="{A213434C-44EE-E245-B3B6-9578F0CFB9AE}" type="pres">
      <dgm:prSet presAssocID="{061C36EB-F878-224F-9486-434E643C49A2}" presName="sibTrans" presStyleCnt="0"/>
      <dgm:spPr/>
    </dgm:pt>
    <dgm:pt modelId="{300AA7F7-AC1A-9E45-B82C-72A3C520B49D}" type="pres">
      <dgm:prSet presAssocID="{09B54D09-9A5B-4142-A2ED-0140439E9C7C}" presName="node" presStyleLbl="alignAccFollowNode1" presStyleIdx="1" presStyleCnt="4" custScaleX="227643" custLinFactX="-177258" custLinFactY="34308" custLinFactNeighborX="-200000" custLinFactNeighborY="100000">
        <dgm:presLayoutVars>
          <dgm:bulletEnabled val="1"/>
        </dgm:presLayoutVars>
      </dgm:prSet>
      <dgm:spPr>
        <a:prstGeom prst="chevron">
          <a:avLst/>
        </a:prstGeom>
      </dgm:spPr>
    </dgm:pt>
    <dgm:pt modelId="{0AB0268E-0588-9A4C-9B07-38E3397F793B}" type="pres">
      <dgm:prSet presAssocID="{5A94D7A9-2272-9E4D-8D6B-1686AE42C6BE}" presName="vSp" presStyleCnt="0"/>
      <dgm:spPr/>
    </dgm:pt>
    <dgm:pt modelId="{58972A5F-63E9-E249-B32C-351822454E29}" type="pres">
      <dgm:prSet presAssocID="{1098E5C6-4336-FE4D-8820-DDBA4DCF4721}" presName="horFlow" presStyleCnt="0"/>
      <dgm:spPr/>
    </dgm:pt>
    <dgm:pt modelId="{E01CF13B-C007-2D4E-BD03-5E655BD40535}" type="pres">
      <dgm:prSet presAssocID="{1098E5C6-4336-FE4D-8820-DDBA4DCF4721}" presName="bigChev" presStyleLbl="node1" presStyleIdx="1" presStyleCnt="5"/>
      <dgm:spPr>
        <a:prstGeom prst="chevron">
          <a:avLst/>
        </a:prstGeom>
      </dgm:spPr>
    </dgm:pt>
    <dgm:pt modelId="{322DFFE1-71D3-274A-BD48-705B614E596C}" type="pres">
      <dgm:prSet presAssocID="{1098E5C6-4336-FE4D-8820-DDBA4DCF4721}" presName="vSp" presStyleCnt="0"/>
      <dgm:spPr/>
    </dgm:pt>
    <dgm:pt modelId="{E62508EF-5643-7D46-9EC2-15EFB5704146}" type="pres">
      <dgm:prSet presAssocID="{1F85E6F2-E012-0E44-B171-0E6D4BA4FA09}" presName="horFlow" presStyleCnt="0"/>
      <dgm:spPr/>
    </dgm:pt>
    <dgm:pt modelId="{C28083CA-4DFF-7147-AD62-A547831B2CD4}" type="pres">
      <dgm:prSet presAssocID="{1F85E6F2-E012-0E44-B171-0E6D4BA4FA09}" presName="bigChev" presStyleLbl="node1" presStyleIdx="2" presStyleCnt="5"/>
      <dgm:spPr>
        <a:prstGeom prst="chevron">
          <a:avLst/>
        </a:prstGeom>
      </dgm:spPr>
    </dgm:pt>
    <dgm:pt modelId="{76EE2571-C2F2-8843-A287-12567C42A333}" type="pres">
      <dgm:prSet presAssocID="{3A65DDC0-3398-F243-9324-96DBE581F313}" presName="parTrans" presStyleCnt="0"/>
      <dgm:spPr/>
    </dgm:pt>
    <dgm:pt modelId="{69F2887E-1FAF-E944-B68C-28A13A58BE6B}" type="pres">
      <dgm:prSet presAssocID="{945A654C-ABF9-AC44-8E18-ED0B2A87818D}" presName="node" presStyleLbl="alignAccFollowNode1" presStyleIdx="2" presStyleCnt="4" custScaleX="226979" custLinFactNeighborX="34531" custLinFactNeighborY="1">
        <dgm:presLayoutVars>
          <dgm:bulletEnabled val="1"/>
        </dgm:presLayoutVars>
      </dgm:prSet>
      <dgm:spPr>
        <a:prstGeom prst="chevron">
          <a:avLst/>
        </a:prstGeom>
      </dgm:spPr>
    </dgm:pt>
    <dgm:pt modelId="{CF22D2A0-095A-164C-A717-35453CFE828D}" type="pres">
      <dgm:prSet presAssocID="{1F85E6F2-E012-0E44-B171-0E6D4BA4FA09}" presName="vSp" presStyleCnt="0"/>
      <dgm:spPr/>
    </dgm:pt>
    <dgm:pt modelId="{C2337A17-A693-2243-A28F-C8B0B66DA6BF}" type="pres">
      <dgm:prSet presAssocID="{7AD8E071-248E-5148-A247-7FB96BFA1074}" presName="horFlow" presStyleCnt="0"/>
      <dgm:spPr/>
    </dgm:pt>
    <dgm:pt modelId="{005089BC-917F-4A4D-9881-88851189E974}" type="pres">
      <dgm:prSet presAssocID="{7AD8E071-248E-5148-A247-7FB96BFA1074}" presName="bigChev" presStyleLbl="node1" presStyleIdx="3" presStyleCnt="5"/>
      <dgm:spPr>
        <a:prstGeom prst="chevron">
          <a:avLst/>
        </a:prstGeom>
      </dgm:spPr>
    </dgm:pt>
    <dgm:pt modelId="{A9C8FD67-3921-BF4D-9AD0-4F613961CFB1}" type="pres">
      <dgm:prSet presAssocID="{7AD8E071-248E-5148-A247-7FB96BFA1074}" presName="vSp" presStyleCnt="0"/>
      <dgm:spPr/>
    </dgm:pt>
    <dgm:pt modelId="{3506C032-5FD6-0C4E-AF4C-54B9179E679E}" type="pres">
      <dgm:prSet presAssocID="{1E9697A1-4FCD-3A48-AAD9-10434CE4F0AC}" presName="horFlow" presStyleCnt="0"/>
      <dgm:spPr/>
    </dgm:pt>
    <dgm:pt modelId="{81E90F9C-FD7F-B447-8E27-688255F1F5E8}" type="pres">
      <dgm:prSet presAssocID="{1E9697A1-4FCD-3A48-AAD9-10434CE4F0AC}" presName="bigChev" presStyleLbl="node1" presStyleIdx="4" presStyleCnt="5" custLinFactNeighborX="-1426" custLinFactNeighborY="-2758"/>
      <dgm:spPr>
        <a:prstGeom prst="chevron">
          <a:avLst/>
        </a:prstGeom>
      </dgm:spPr>
    </dgm:pt>
    <dgm:pt modelId="{A25BDE05-0DF4-C448-9C03-54BD9EFADEC2}" type="pres">
      <dgm:prSet presAssocID="{CC4EFCEC-36C4-D243-BA40-A45B5D515B14}" presName="parTrans" presStyleCnt="0"/>
      <dgm:spPr/>
    </dgm:pt>
    <dgm:pt modelId="{718C60A7-482B-534F-8CB4-E68B9B64327B}" type="pres">
      <dgm:prSet presAssocID="{12DE59DB-5A47-9A40-A8B5-610F9936422E}" presName="node" presStyleLbl="alignAccFollowNode1" presStyleIdx="3" presStyleCnt="4" custScaleX="227067" custLinFactY="-36575" custLinFactNeighborX="25549" custLinFactNeighborY="-100000">
        <dgm:presLayoutVars>
          <dgm:bulletEnabled val="1"/>
        </dgm:presLayoutVars>
      </dgm:prSet>
      <dgm:spPr>
        <a:prstGeom prst="chevron">
          <a:avLst/>
        </a:prstGeom>
      </dgm:spPr>
    </dgm:pt>
  </dgm:ptLst>
  <dgm:cxnLst>
    <dgm:cxn modelId="{B334A009-626A-4CDD-A60E-460232C89FD0}" type="presOf" srcId="{1E9697A1-4FCD-3A48-AAD9-10434CE4F0AC}" destId="{81E90F9C-FD7F-B447-8E27-688255F1F5E8}" srcOrd="0" destOrd="0" presId="urn:microsoft.com/office/officeart/2005/8/layout/lProcess3"/>
    <dgm:cxn modelId="{8C4EB40A-A946-4604-9428-B005A306D599}" type="presOf" srcId="{1098E5C6-4336-FE4D-8820-DDBA4DCF4721}" destId="{E01CF13B-C007-2D4E-BD03-5E655BD40535}" srcOrd="0" destOrd="0" presId="urn:microsoft.com/office/officeart/2005/8/layout/lProcess3"/>
    <dgm:cxn modelId="{41385326-2C03-45B4-B60A-A9CAA7EA41DA}" type="presOf" srcId="{7AD8E071-248E-5148-A247-7FB96BFA1074}" destId="{005089BC-917F-4A4D-9881-88851189E974}" srcOrd="0" destOrd="0" presId="urn:microsoft.com/office/officeart/2005/8/layout/lProcess3"/>
    <dgm:cxn modelId="{B76CFA32-52B5-469C-B925-6AC7873CBD09}" type="presOf" srcId="{12DE59DB-5A47-9A40-A8B5-610F9936422E}" destId="{718C60A7-482B-534F-8CB4-E68B9B64327B}" srcOrd="0" destOrd="0" presId="urn:microsoft.com/office/officeart/2005/8/layout/lProcess3"/>
    <dgm:cxn modelId="{E0AEDE37-3308-4C7B-9498-93BA1F0B2DE6}" type="presOf" srcId="{945A654C-ABF9-AC44-8E18-ED0B2A87818D}" destId="{69F2887E-1FAF-E944-B68C-28A13A58BE6B}" srcOrd="0" destOrd="0" presId="urn:microsoft.com/office/officeart/2005/8/layout/lProcess3"/>
    <dgm:cxn modelId="{3F18903B-CCBE-9845-8A26-605395B27157}" srcId="{1F85E6F2-E012-0E44-B171-0E6D4BA4FA09}" destId="{945A654C-ABF9-AC44-8E18-ED0B2A87818D}" srcOrd="0" destOrd="0" parTransId="{3A65DDC0-3398-F243-9324-96DBE581F313}" sibTransId="{43E81812-D4D7-5247-9FFA-7210B961B270}"/>
    <dgm:cxn modelId="{7C95515C-51BC-6D43-810C-50A6083EE4D9}" srcId="{A12281AC-9E19-2E45-973B-18B22909A4D6}" destId="{7AD8E071-248E-5148-A247-7FB96BFA1074}" srcOrd="3" destOrd="0" parTransId="{119E5C05-22A0-A54F-BBCC-6057CDE2F961}" sibTransId="{DDBBF722-9146-1D40-8F4B-0230AF0DCEA5}"/>
    <dgm:cxn modelId="{F7388B46-04F5-ED44-AA0F-F709D630290E}" srcId="{A12281AC-9E19-2E45-973B-18B22909A4D6}" destId="{1E9697A1-4FCD-3A48-AAD9-10434CE4F0AC}" srcOrd="4" destOrd="0" parTransId="{42B31478-4B53-F44B-A23E-05A0370769FA}" sibTransId="{E33E2CD1-D0AD-9D4A-BDEE-495DB6AD04F5}"/>
    <dgm:cxn modelId="{D8B7C686-4E49-48D4-A922-DCBA4598E280}" type="presOf" srcId="{09B54D09-9A5B-4142-A2ED-0140439E9C7C}" destId="{300AA7F7-AC1A-9E45-B82C-72A3C520B49D}" srcOrd="0" destOrd="0" presId="urn:microsoft.com/office/officeart/2005/8/layout/lProcess3"/>
    <dgm:cxn modelId="{7DA8FF91-556A-439E-840A-D2971191E813}" type="presOf" srcId="{A12281AC-9E19-2E45-973B-18B22909A4D6}" destId="{33E64408-F708-5641-A78D-6FAB88EE56C5}" srcOrd="0" destOrd="0" presId="urn:microsoft.com/office/officeart/2005/8/layout/lProcess3"/>
    <dgm:cxn modelId="{E34110A1-ACC1-7641-8919-74F59D7E2BDB}" srcId="{1E9697A1-4FCD-3A48-AAD9-10434CE4F0AC}" destId="{12DE59DB-5A47-9A40-A8B5-610F9936422E}" srcOrd="0" destOrd="0" parTransId="{CC4EFCEC-36C4-D243-BA40-A45B5D515B14}" sibTransId="{BC7DD6EF-B79E-644C-A8E2-6BFD59DDF0B2}"/>
    <dgm:cxn modelId="{CB3C60A8-B681-4E96-9D0E-423221F93A8C}" type="presOf" srcId="{5A94D7A9-2272-9E4D-8D6B-1686AE42C6BE}" destId="{F32F5BF4-329A-6042-9D00-3E7A627ADFDF}" srcOrd="0" destOrd="0" presId="urn:microsoft.com/office/officeart/2005/8/layout/lProcess3"/>
    <dgm:cxn modelId="{8B34FABF-B9C6-4DD2-9661-57E4AC7EE6ED}" type="presOf" srcId="{C9957C9F-4592-354F-961C-94DDFACA080E}" destId="{D158F484-21AF-774B-BD4D-0EA79AC05633}" srcOrd="0" destOrd="0" presId="urn:microsoft.com/office/officeart/2005/8/layout/lProcess3"/>
    <dgm:cxn modelId="{F2DB7BC8-8045-184C-9B71-6210BB612407}" srcId="{5A94D7A9-2272-9E4D-8D6B-1686AE42C6BE}" destId="{C9957C9F-4592-354F-961C-94DDFACA080E}" srcOrd="0" destOrd="0" parTransId="{87052932-6D5D-E84C-99B7-338271DDD996}" sibTransId="{061C36EB-F878-224F-9486-434E643C49A2}"/>
    <dgm:cxn modelId="{8D6A7AD3-2394-484A-93CA-507FC2CE8227}" srcId="{5A94D7A9-2272-9E4D-8D6B-1686AE42C6BE}" destId="{09B54D09-9A5B-4142-A2ED-0140439E9C7C}" srcOrd="1" destOrd="0" parTransId="{D8A0E196-F28F-C047-BE9B-785E022589B5}" sibTransId="{8A9D5B91-6626-5143-B4BE-DC6463BDFB5C}"/>
    <dgm:cxn modelId="{623305DA-9F76-CE45-B140-E11DD5FC82F1}" srcId="{A12281AC-9E19-2E45-973B-18B22909A4D6}" destId="{5A94D7A9-2272-9E4D-8D6B-1686AE42C6BE}" srcOrd="0" destOrd="0" parTransId="{E0E3CBB8-4D43-AC40-9FEE-3E77B2D1F516}" sibTransId="{2E28B340-036B-614B-8098-101F8A85ACC2}"/>
    <dgm:cxn modelId="{D1A577DF-B12B-BA4D-A58B-79F9D1D36D76}" srcId="{A12281AC-9E19-2E45-973B-18B22909A4D6}" destId="{1098E5C6-4336-FE4D-8820-DDBA4DCF4721}" srcOrd="1" destOrd="0" parTransId="{3475F165-F0AA-EB44-8350-A1B19439339E}" sibTransId="{BEB7D248-55C7-3B4B-9889-F6E761E8744C}"/>
    <dgm:cxn modelId="{9E7AA2E3-471A-7340-BFD8-777FC6F574AC}" srcId="{A12281AC-9E19-2E45-973B-18B22909A4D6}" destId="{1F85E6F2-E012-0E44-B171-0E6D4BA4FA09}" srcOrd="2" destOrd="0" parTransId="{0F7ADA51-DC95-274E-9C12-035064366424}" sibTransId="{7D0AD764-9F60-5241-ADCF-76F234095F49}"/>
    <dgm:cxn modelId="{726F08F8-2BFA-47FB-9DD8-3527F01BC385}" type="presOf" srcId="{1F85E6F2-E012-0E44-B171-0E6D4BA4FA09}" destId="{C28083CA-4DFF-7147-AD62-A547831B2CD4}" srcOrd="0" destOrd="0" presId="urn:microsoft.com/office/officeart/2005/8/layout/lProcess3"/>
    <dgm:cxn modelId="{1A72FED4-0117-4064-BDAB-9AD2B934CC78}" type="presParOf" srcId="{33E64408-F708-5641-A78D-6FAB88EE56C5}" destId="{F1900478-98FA-1C44-A176-2133CD3D7DB5}" srcOrd="0" destOrd="0" presId="urn:microsoft.com/office/officeart/2005/8/layout/lProcess3"/>
    <dgm:cxn modelId="{E23D4E2C-B89A-4509-A993-1137319E10AD}" type="presParOf" srcId="{F1900478-98FA-1C44-A176-2133CD3D7DB5}" destId="{F32F5BF4-329A-6042-9D00-3E7A627ADFDF}" srcOrd="0" destOrd="0" presId="urn:microsoft.com/office/officeart/2005/8/layout/lProcess3"/>
    <dgm:cxn modelId="{BE8C049B-B637-4CE8-9DF1-59DBC885881A}" type="presParOf" srcId="{F1900478-98FA-1C44-A176-2133CD3D7DB5}" destId="{5E7997B7-7C80-CB49-815C-8D101E3F3FF4}" srcOrd="1" destOrd="0" presId="urn:microsoft.com/office/officeart/2005/8/layout/lProcess3"/>
    <dgm:cxn modelId="{5E08ABEF-DD5E-43A6-83A0-42223383F872}" type="presParOf" srcId="{F1900478-98FA-1C44-A176-2133CD3D7DB5}" destId="{D158F484-21AF-774B-BD4D-0EA79AC05633}" srcOrd="2" destOrd="0" presId="urn:microsoft.com/office/officeart/2005/8/layout/lProcess3"/>
    <dgm:cxn modelId="{8A119DCC-A5D2-4992-AD10-B7382A990E08}" type="presParOf" srcId="{F1900478-98FA-1C44-A176-2133CD3D7DB5}" destId="{A213434C-44EE-E245-B3B6-9578F0CFB9AE}" srcOrd="3" destOrd="0" presId="urn:microsoft.com/office/officeart/2005/8/layout/lProcess3"/>
    <dgm:cxn modelId="{68483E50-1936-499A-B15E-6E954D600552}" type="presParOf" srcId="{F1900478-98FA-1C44-A176-2133CD3D7DB5}" destId="{300AA7F7-AC1A-9E45-B82C-72A3C520B49D}" srcOrd="4" destOrd="0" presId="urn:microsoft.com/office/officeart/2005/8/layout/lProcess3"/>
    <dgm:cxn modelId="{67920A04-7B35-486F-A1F5-AF1456A249D1}" type="presParOf" srcId="{33E64408-F708-5641-A78D-6FAB88EE56C5}" destId="{0AB0268E-0588-9A4C-9B07-38E3397F793B}" srcOrd="1" destOrd="0" presId="urn:microsoft.com/office/officeart/2005/8/layout/lProcess3"/>
    <dgm:cxn modelId="{20EEF5C9-0E7E-4C27-AE46-73A5D9F3F982}" type="presParOf" srcId="{33E64408-F708-5641-A78D-6FAB88EE56C5}" destId="{58972A5F-63E9-E249-B32C-351822454E29}" srcOrd="2" destOrd="0" presId="urn:microsoft.com/office/officeart/2005/8/layout/lProcess3"/>
    <dgm:cxn modelId="{FEE5FD81-F4A9-495E-8D54-F040DF8BABB4}" type="presParOf" srcId="{58972A5F-63E9-E249-B32C-351822454E29}" destId="{E01CF13B-C007-2D4E-BD03-5E655BD40535}" srcOrd="0" destOrd="0" presId="urn:microsoft.com/office/officeart/2005/8/layout/lProcess3"/>
    <dgm:cxn modelId="{4521A2E5-5F98-42E2-B538-5F79A6FBA0C5}" type="presParOf" srcId="{33E64408-F708-5641-A78D-6FAB88EE56C5}" destId="{322DFFE1-71D3-274A-BD48-705B614E596C}" srcOrd="3" destOrd="0" presId="urn:microsoft.com/office/officeart/2005/8/layout/lProcess3"/>
    <dgm:cxn modelId="{08C1E708-A26A-4CA1-A1BB-E7CE8F532018}" type="presParOf" srcId="{33E64408-F708-5641-A78D-6FAB88EE56C5}" destId="{E62508EF-5643-7D46-9EC2-15EFB5704146}" srcOrd="4" destOrd="0" presId="urn:microsoft.com/office/officeart/2005/8/layout/lProcess3"/>
    <dgm:cxn modelId="{70D3CE6E-7BCB-49ED-BB0E-3C30EB250A8B}" type="presParOf" srcId="{E62508EF-5643-7D46-9EC2-15EFB5704146}" destId="{C28083CA-4DFF-7147-AD62-A547831B2CD4}" srcOrd="0" destOrd="0" presId="urn:microsoft.com/office/officeart/2005/8/layout/lProcess3"/>
    <dgm:cxn modelId="{83138EA3-0BCA-4563-B681-8AB08567F5AD}" type="presParOf" srcId="{E62508EF-5643-7D46-9EC2-15EFB5704146}" destId="{76EE2571-C2F2-8843-A287-12567C42A333}" srcOrd="1" destOrd="0" presId="urn:microsoft.com/office/officeart/2005/8/layout/lProcess3"/>
    <dgm:cxn modelId="{6390BB69-BA64-40C5-B593-5EB682096B5A}" type="presParOf" srcId="{E62508EF-5643-7D46-9EC2-15EFB5704146}" destId="{69F2887E-1FAF-E944-B68C-28A13A58BE6B}" srcOrd="2" destOrd="0" presId="urn:microsoft.com/office/officeart/2005/8/layout/lProcess3"/>
    <dgm:cxn modelId="{1FE392C8-DFCB-4E4F-A90E-E26C0476BE59}" type="presParOf" srcId="{33E64408-F708-5641-A78D-6FAB88EE56C5}" destId="{CF22D2A0-095A-164C-A717-35453CFE828D}" srcOrd="5" destOrd="0" presId="urn:microsoft.com/office/officeart/2005/8/layout/lProcess3"/>
    <dgm:cxn modelId="{73F57DA2-272B-4891-91B0-21F4B22E6026}" type="presParOf" srcId="{33E64408-F708-5641-A78D-6FAB88EE56C5}" destId="{C2337A17-A693-2243-A28F-C8B0B66DA6BF}" srcOrd="6" destOrd="0" presId="urn:microsoft.com/office/officeart/2005/8/layout/lProcess3"/>
    <dgm:cxn modelId="{372A3DD5-EF1C-437E-819B-553A1613ED63}" type="presParOf" srcId="{C2337A17-A693-2243-A28F-C8B0B66DA6BF}" destId="{005089BC-917F-4A4D-9881-88851189E974}" srcOrd="0" destOrd="0" presId="urn:microsoft.com/office/officeart/2005/8/layout/lProcess3"/>
    <dgm:cxn modelId="{292B6D05-DD2C-4C08-8F37-B9A52D2F3FD5}" type="presParOf" srcId="{33E64408-F708-5641-A78D-6FAB88EE56C5}" destId="{A9C8FD67-3921-BF4D-9AD0-4F613961CFB1}" srcOrd="7" destOrd="0" presId="urn:microsoft.com/office/officeart/2005/8/layout/lProcess3"/>
    <dgm:cxn modelId="{C9928B56-4924-4E87-B166-0E2D4CE7E436}" type="presParOf" srcId="{33E64408-F708-5641-A78D-6FAB88EE56C5}" destId="{3506C032-5FD6-0C4E-AF4C-54B9179E679E}" srcOrd="8" destOrd="0" presId="urn:microsoft.com/office/officeart/2005/8/layout/lProcess3"/>
    <dgm:cxn modelId="{00ACEE17-7376-4E6D-97C1-FFFCAB60A2FF}" type="presParOf" srcId="{3506C032-5FD6-0C4E-AF4C-54B9179E679E}" destId="{81E90F9C-FD7F-B447-8E27-688255F1F5E8}" srcOrd="0" destOrd="0" presId="urn:microsoft.com/office/officeart/2005/8/layout/lProcess3"/>
    <dgm:cxn modelId="{FAF1A1F9-2480-47D2-8F28-2C81BF1F200E}" type="presParOf" srcId="{3506C032-5FD6-0C4E-AF4C-54B9179E679E}" destId="{A25BDE05-0DF4-C448-9C03-54BD9EFADEC2}" srcOrd="1" destOrd="0" presId="urn:microsoft.com/office/officeart/2005/8/layout/lProcess3"/>
    <dgm:cxn modelId="{8879846D-F84B-4C59-989D-678CE229D186}" type="presParOf" srcId="{3506C032-5FD6-0C4E-AF4C-54B9179E679E}" destId="{718C60A7-482B-534F-8CB4-E68B9B64327B}"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F5BF4-329A-6042-9D00-3E7A627ADFDF}">
      <dsp:nvSpPr>
        <dsp:cNvPr id="0" name=""/>
        <dsp:cNvSpPr/>
      </dsp:nvSpPr>
      <dsp:spPr>
        <a:xfrm>
          <a:off x="1144" y="56974"/>
          <a:ext cx="1821152" cy="728460"/>
        </a:xfrm>
        <a:prstGeom prst="chevron">
          <a:avLst/>
        </a:prstGeom>
        <a:gradFill rotWithShape="0">
          <a:gsLst>
            <a:gs pos="0">
              <a:srgbClr val="FFC100">
                <a:hueOff val="0"/>
                <a:satOff val="0"/>
                <a:lumOff val="0"/>
                <a:alphaOff val="0"/>
                <a:satMod val="103000"/>
                <a:lumMod val="102000"/>
                <a:tint val="94000"/>
              </a:srgbClr>
            </a:gs>
            <a:gs pos="50000">
              <a:srgbClr val="FFC100">
                <a:hueOff val="0"/>
                <a:satOff val="0"/>
                <a:lumOff val="0"/>
                <a:alphaOff val="0"/>
                <a:satMod val="110000"/>
                <a:lumMod val="100000"/>
                <a:shade val="100000"/>
              </a:srgbClr>
            </a:gs>
            <a:gs pos="100000">
              <a:srgbClr val="FFC100">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GB" sz="3600" b="1" kern="1200" dirty="0">
              <a:solidFill>
                <a:schemeClr val="tx1"/>
              </a:solidFill>
              <a:latin typeface="Times New Roman" panose="02020603050405020304" pitchFamily="18" charset="0"/>
              <a:ea typeface="MS PGothic"/>
              <a:cs typeface="Times New Roman" panose="02020603050405020304" pitchFamily="18" charset="0"/>
            </a:rPr>
            <a:t>F</a:t>
          </a:r>
        </a:p>
      </dsp:txBody>
      <dsp:txXfrm>
        <a:off x="365374" y="56974"/>
        <a:ext cx="1092692" cy="728460"/>
      </dsp:txXfrm>
    </dsp:sp>
    <dsp:sp modelId="{D158F484-21AF-774B-BD4D-0EA79AC05633}">
      <dsp:nvSpPr>
        <dsp:cNvPr id="0" name=""/>
        <dsp:cNvSpPr/>
      </dsp:nvSpPr>
      <dsp:spPr>
        <a:xfrm>
          <a:off x="1706706" y="165643"/>
          <a:ext cx="3390179" cy="604622"/>
        </a:xfrm>
        <a:prstGeom prst="chevron">
          <a:avLst/>
        </a:prstGeom>
        <a:solidFill>
          <a:srgbClr val="FFC100">
            <a:alpha val="90000"/>
            <a:tint val="40000"/>
            <a:hueOff val="0"/>
            <a:satOff val="0"/>
            <a:lumOff val="0"/>
            <a:alphaOff val="0"/>
          </a:srgbClr>
        </a:solidFill>
        <a:ln w="6350" cap="flat" cmpd="sng" algn="ctr">
          <a:solidFill>
            <a:srgbClr val="FFC100">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GB" sz="3600" b="1" kern="1200" dirty="0">
              <a:solidFill>
                <a:schemeClr val="tx1"/>
              </a:solidFill>
              <a:latin typeface="Times New Roman" panose="02020603050405020304" pitchFamily="18" charset="0"/>
              <a:ea typeface="MS PGothic"/>
              <a:cs typeface="Times New Roman" panose="02020603050405020304" pitchFamily="18" charset="0"/>
            </a:rPr>
            <a:t>Food</a:t>
          </a:r>
        </a:p>
      </dsp:txBody>
      <dsp:txXfrm>
        <a:off x="2009017" y="165643"/>
        <a:ext cx="2785557" cy="604622"/>
      </dsp:txXfrm>
    </dsp:sp>
    <dsp:sp modelId="{300AA7F7-AC1A-9E45-B82C-72A3C520B49D}">
      <dsp:nvSpPr>
        <dsp:cNvPr id="0" name=""/>
        <dsp:cNvSpPr/>
      </dsp:nvSpPr>
      <dsp:spPr>
        <a:xfrm>
          <a:off x="1661517" y="930950"/>
          <a:ext cx="3440952" cy="604622"/>
        </a:xfrm>
        <a:prstGeom prst="chevron">
          <a:avLst/>
        </a:prstGeom>
        <a:solidFill>
          <a:srgbClr val="FFC100">
            <a:alpha val="90000"/>
            <a:tint val="40000"/>
            <a:hueOff val="0"/>
            <a:satOff val="0"/>
            <a:lumOff val="0"/>
            <a:alphaOff val="0"/>
          </a:srgbClr>
        </a:solidFill>
        <a:ln w="6350" cap="flat" cmpd="sng" algn="ctr">
          <a:solidFill>
            <a:srgbClr val="FFC100">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GB" sz="3600" b="1" kern="1200" dirty="0">
              <a:solidFill>
                <a:schemeClr val="tx1"/>
              </a:solidFill>
              <a:latin typeface="Times New Roman" panose="02020603050405020304" pitchFamily="18" charset="0"/>
              <a:ea typeface="MS PGothic"/>
              <a:cs typeface="Times New Roman" panose="02020603050405020304" pitchFamily="18" charset="0"/>
            </a:rPr>
            <a:t>Safety</a:t>
          </a:r>
        </a:p>
      </dsp:txBody>
      <dsp:txXfrm>
        <a:off x="1963828" y="930950"/>
        <a:ext cx="2836330" cy="604622"/>
      </dsp:txXfrm>
    </dsp:sp>
    <dsp:sp modelId="{E01CF13B-C007-2D4E-BD03-5E655BD40535}">
      <dsp:nvSpPr>
        <dsp:cNvPr id="0" name=""/>
        <dsp:cNvSpPr/>
      </dsp:nvSpPr>
      <dsp:spPr>
        <a:xfrm>
          <a:off x="1144" y="887420"/>
          <a:ext cx="1821152" cy="728460"/>
        </a:xfrm>
        <a:prstGeom prst="chevron">
          <a:avLst/>
        </a:prstGeom>
        <a:gradFill rotWithShape="0">
          <a:gsLst>
            <a:gs pos="0">
              <a:srgbClr val="FFC100">
                <a:hueOff val="0"/>
                <a:satOff val="0"/>
                <a:lumOff val="0"/>
                <a:alphaOff val="0"/>
                <a:satMod val="103000"/>
                <a:lumMod val="102000"/>
                <a:tint val="94000"/>
              </a:srgbClr>
            </a:gs>
            <a:gs pos="50000">
              <a:srgbClr val="FFC100">
                <a:hueOff val="0"/>
                <a:satOff val="0"/>
                <a:lumOff val="0"/>
                <a:alphaOff val="0"/>
                <a:satMod val="110000"/>
                <a:lumMod val="100000"/>
                <a:shade val="100000"/>
              </a:srgbClr>
            </a:gs>
            <a:gs pos="100000">
              <a:srgbClr val="FFC100">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GB" sz="3600" b="1" kern="1200" dirty="0">
              <a:solidFill>
                <a:schemeClr val="tx1"/>
              </a:solidFill>
              <a:latin typeface="Times New Roman" panose="02020603050405020304" pitchFamily="18" charset="0"/>
              <a:ea typeface="MS PGothic"/>
              <a:cs typeface="Times New Roman" panose="02020603050405020304" pitchFamily="18" charset="0"/>
            </a:rPr>
            <a:t>S</a:t>
          </a:r>
        </a:p>
      </dsp:txBody>
      <dsp:txXfrm>
        <a:off x="365374" y="887420"/>
        <a:ext cx="1092692" cy="728460"/>
      </dsp:txXfrm>
    </dsp:sp>
    <dsp:sp modelId="{C28083CA-4DFF-7147-AD62-A547831B2CD4}">
      <dsp:nvSpPr>
        <dsp:cNvPr id="0" name=""/>
        <dsp:cNvSpPr/>
      </dsp:nvSpPr>
      <dsp:spPr>
        <a:xfrm>
          <a:off x="1144" y="1717865"/>
          <a:ext cx="1821152" cy="728460"/>
        </a:xfrm>
        <a:prstGeom prst="chevron">
          <a:avLst/>
        </a:prstGeom>
        <a:gradFill rotWithShape="0">
          <a:gsLst>
            <a:gs pos="0">
              <a:srgbClr val="FFC100">
                <a:hueOff val="0"/>
                <a:satOff val="0"/>
                <a:lumOff val="0"/>
                <a:alphaOff val="0"/>
                <a:satMod val="103000"/>
                <a:lumMod val="102000"/>
                <a:tint val="94000"/>
              </a:srgbClr>
            </a:gs>
            <a:gs pos="50000">
              <a:srgbClr val="FFC100">
                <a:hueOff val="0"/>
                <a:satOff val="0"/>
                <a:lumOff val="0"/>
                <a:alphaOff val="0"/>
                <a:satMod val="110000"/>
                <a:lumMod val="100000"/>
                <a:shade val="100000"/>
              </a:srgbClr>
            </a:gs>
            <a:gs pos="100000">
              <a:srgbClr val="FFC100">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GB" sz="3600" b="1" kern="1200" dirty="0">
              <a:solidFill>
                <a:schemeClr val="tx1"/>
              </a:solidFill>
              <a:latin typeface="Times New Roman" panose="02020603050405020304" pitchFamily="18" charset="0"/>
              <a:ea typeface="MS PGothic"/>
              <a:cs typeface="Times New Roman" panose="02020603050405020304" pitchFamily="18" charset="0"/>
            </a:rPr>
            <a:t>S</a:t>
          </a:r>
        </a:p>
      </dsp:txBody>
      <dsp:txXfrm>
        <a:off x="365374" y="1717865"/>
        <a:ext cx="1092692" cy="728460"/>
      </dsp:txXfrm>
    </dsp:sp>
    <dsp:sp modelId="{69F2887E-1FAF-E944-B68C-28A13A58BE6B}">
      <dsp:nvSpPr>
        <dsp:cNvPr id="0" name=""/>
        <dsp:cNvSpPr/>
      </dsp:nvSpPr>
      <dsp:spPr>
        <a:xfrm>
          <a:off x="1667298" y="1779790"/>
          <a:ext cx="3430915" cy="604622"/>
        </a:xfrm>
        <a:prstGeom prst="chevron">
          <a:avLst/>
        </a:prstGeom>
        <a:solidFill>
          <a:srgbClr val="FFC100">
            <a:alpha val="90000"/>
            <a:tint val="40000"/>
            <a:hueOff val="0"/>
            <a:satOff val="0"/>
            <a:lumOff val="0"/>
            <a:alphaOff val="0"/>
          </a:srgbClr>
        </a:solidFill>
        <a:ln w="6350" cap="flat" cmpd="sng" algn="ctr">
          <a:solidFill>
            <a:srgbClr val="FFC100">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GB" sz="3600" b="1" kern="1200" dirty="0">
              <a:solidFill>
                <a:schemeClr val="tx1"/>
              </a:solidFill>
              <a:latin typeface="Times New Roman" panose="02020603050405020304" pitchFamily="18" charset="0"/>
              <a:ea typeface="MS PGothic"/>
              <a:cs typeface="Times New Roman" panose="02020603050405020304" pitchFamily="18" charset="0"/>
            </a:rPr>
            <a:t>System</a:t>
          </a:r>
        </a:p>
      </dsp:txBody>
      <dsp:txXfrm>
        <a:off x="1969609" y="1779790"/>
        <a:ext cx="2826293" cy="604622"/>
      </dsp:txXfrm>
    </dsp:sp>
    <dsp:sp modelId="{005089BC-917F-4A4D-9881-88851189E974}">
      <dsp:nvSpPr>
        <dsp:cNvPr id="0" name=""/>
        <dsp:cNvSpPr/>
      </dsp:nvSpPr>
      <dsp:spPr>
        <a:xfrm>
          <a:off x="1144" y="2548311"/>
          <a:ext cx="1821152" cy="728460"/>
        </a:xfrm>
        <a:prstGeom prst="chevron">
          <a:avLst/>
        </a:prstGeom>
        <a:gradFill rotWithShape="0">
          <a:gsLst>
            <a:gs pos="0">
              <a:srgbClr val="FFC100">
                <a:hueOff val="0"/>
                <a:satOff val="0"/>
                <a:lumOff val="0"/>
                <a:alphaOff val="0"/>
                <a:satMod val="103000"/>
                <a:lumMod val="102000"/>
                <a:tint val="94000"/>
              </a:srgbClr>
            </a:gs>
            <a:gs pos="50000">
              <a:srgbClr val="FFC100">
                <a:hueOff val="0"/>
                <a:satOff val="0"/>
                <a:lumOff val="0"/>
                <a:alphaOff val="0"/>
                <a:satMod val="110000"/>
                <a:lumMod val="100000"/>
                <a:shade val="100000"/>
              </a:srgbClr>
            </a:gs>
            <a:gs pos="100000">
              <a:srgbClr val="FFC100">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en-GB" sz="3600" b="1" kern="1200" dirty="0">
              <a:solidFill>
                <a:schemeClr val="tx1"/>
              </a:solidFill>
              <a:latin typeface="Times New Roman" panose="02020603050405020304" pitchFamily="18" charset="0"/>
              <a:ea typeface="MS PGothic"/>
              <a:cs typeface="Times New Roman" panose="02020603050405020304" pitchFamily="18" charset="0"/>
            </a:rPr>
            <a:t>C</a:t>
          </a:r>
        </a:p>
      </dsp:txBody>
      <dsp:txXfrm>
        <a:off x="365374" y="2548311"/>
        <a:ext cx="1092692" cy="728460"/>
      </dsp:txXfrm>
    </dsp:sp>
    <dsp:sp modelId="{81E90F9C-FD7F-B447-8E27-688255F1F5E8}">
      <dsp:nvSpPr>
        <dsp:cNvPr id="0" name=""/>
        <dsp:cNvSpPr/>
      </dsp:nvSpPr>
      <dsp:spPr>
        <a:xfrm>
          <a:off x="0" y="3358665"/>
          <a:ext cx="1821152" cy="728460"/>
        </a:xfrm>
        <a:prstGeom prst="chevron">
          <a:avLst/>
        </a:prstGeom>
        <a:gradFill rotWithShape="0">
          <a:gsLst>
            <a:gs pos="0">
              <a:srgbClr val="FFC100">
                <a:hueOff val="0"/>
                <a:satOff val="0"/>
                <a:lumOff val="0"/>
                <a:alphaOff val="0"/>
                <a:satMod val="103000"/>
                <a:lumMod val="102000"/>
                <a:tint val="94000"/>
              </a:srgbClr>
            </a:gs>
            <a:gs pos="50000">
              <a:srgbClr val="FFC100">
                <a:hueOff val="0"/>
                <a:satOff val="0"/>
                <a:lumOff val="0"/>
                <a:alphaOff val="0"/>
                <a:satMod val="110000"/>
                <a:lumMod val="100000"/>
                <a:shade val="100000"/>
              </a:srgbClr>
            </a:gs>
            <a:gs pos="100000">
              <a:srgbClr val="FFC100">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0955" rIns="0" bIns="20955" numCol="1" spcCol="1270" anchor="ctr" anchorCtr="0">
          <a:noAutofit/>
        </a:bodyPr>
        <a:lstStyle/>
        <a:p>
          <a:pPr marL="0" lvl="0" indent="0" algn="ctr" defTabSz="1466850">
            <a:lnSpc>
              <a:spcPct val="90000"/>
            </a:lnSpc>
            <a:spcBef>
              <a:spcPct val="0"/>
            </a:spcBef>
            <a:spcAft>
              <a:spcPct val="35000"/>
            </a:spcAft>
            <a:buNone/>
          </a:pPr>
          <a:r>
            <a:rPr lang="en-GB" sz="3300" b="1" kern="1200" dirty="0">
              <a:solidFill>
                <a:schemeClr val="tx1"/>
              </a:solidFill>
              <a:latin typeface="Times New Roman" panose="02020603050405020304" pitchFamily="18" charset="0"/>
              <a:ea typeface="MS PGothic"/>
              <a:cs typeface="Times New Roman" panose="02020603050405020304" pitchFamily="18" charset="0"/>
            </a:rPr>
            <a:t>22000</a:t>
          </a:r>
        </a:p>
      </dsp:txBody>
      <dsp:txXfrm>
        <a:off x="364230" y="3358665"/>
        <a:ext cx="1092692" cy="728460"/>
      </dsp:txXfrm>
    </dsp:sp>
    <dsp:sp modelId="{718C60A7-482B-534F-8CB4-E68B9B64327B}">
      <dsp:nvSpPr>
        <dsp:cNvPr id="0" name=""/>
        <dsp:cNvSpPr/>
      </dsp:nvSpPr>
      <dsp:spPr>
        <a:xfrm>
          <a:off x="1646033" y="2614912"/>
          <a:ext cx="3432246" cy="604622"/>
        </a:xfrm>
        <a:prstGeom prst="chevron">
          <a:avLst/>
        </a:prstGeom>
        <a:solidFill>
          <a:srgbClr val="FFC100">
            <a:alpha val="90000"/>
            <a:tint val="40000"/>
            <a:hueOff val="0"/>
            <a:satOff val="0"/>
            <a:lumOff val="0"/>
            <a:alphaOff val="0"/>
          </a:srgbClr>
        </a:solidFill>
        <a:ln w="6350" cap="flat" cmpd="sng" algn="ctr">
          <a:solidFill>
            <a:srgbClr val="FFC100">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tx1"/>
              </a:solidFill>
              <a:latin typeface="Times New Roman" panose="02020603050405020304" pitchFamily="18" charset="0"/>
              <a:ea typeface="MS PGothic"/>
              <a:cs typeface="Times New Roman" panose="02020603050405020304" pitchFamily="18" charset="0"/>
            </a:rPr>
            <a:t>Certification</a:t>
          </a:r>
        </a:p>
      </dsp:txBody>
      <dsp:txXfrm>
        <a:off x="1948344" y="2614912"/>
        <a:ext cx="2827624" cy="60462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CCC00-01FB-44AF-9E12-4DF87A6D876C}" type="datetimeFigureOut">
              <a:rPr lang="en-ZA" smtClean="0"/>
              <a:t>2021/03/11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C75BC-208E-4D85-A7F1-03A2E7B71406}" type="slidenum">
              <a:rPr lang="en-ZA" smtClean="0"/>
              <a:t>‹#›</a:t>
            </a:fld>
            <a:endParaRPr lang="en-ZA"/>
          </a:p>
        </p:txBody>
      </p:sp>
    </p:spTree>
    <p:extLst>
      <p:ext uri="{BB962C8B-B14F-4D97-AF65-F5344CB8AC3E}">
        <p14:creationId xmlns:p14="http://schemas.microsoft.com/office/powerpoint/2010/main" val="3620399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026">
            <a:extLst>
              <a:ext uri="{FF2B5EF4-FFF2-40B4-BE49-F238E27FC236}">
                <a16:creationId xmlns:a16="http://schemas.microsoft.com/office/drawing/2014/main" id="{FEDB5A8B-339B-4501-AC6C-1078485B6CB8}"/>
              </a:ext>
            </a:extLst>
          </p:cNvPr>
          <p:cNvSpPr>
            <a:spLocks noChangeArrowheads="1"/>
          </p:cNvSpPr>
          <p:nvPr userDrawn="1"/>
        </p:nvSpPr>
        <p:spPr bwMode="auto">
          <a:xfrm>
            <a:off x="0" y="0"/>
            <a:ext cx="12192000" cy="838200"/>
          </a:xfrm>
          <a:prstGeom prst="rect">
            <a:avLst/>
          </a:prstGeom>
          <a:solidFill>
            <a:srgbClr val="CB0A2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800" b="1">
                <a:solidFill>
                  <a:schemeClr val="tx1"/>
                </a:solidFill>
                <a:latin typeface="Times New Roman" pitchFamily="18" charset="0"/>
                <a:ea typeface="MS PGothic" pitchFamily="34" charset="-128"/>
              </a:defRPr>
            </a:lvl1pPr>
            <a:lvl2pPr marL="742950" indent="-285750">
              <a:defRPr sz="2800" b="1">
                <a:solidFill>
                  <a:schemeClr val="tx1"/>
                </a:solidFill>
                <a:latin typeface="Times New Roman" pitchFamily="18" charset="0"/>
                <a:ea typeface="MS PGothic" pitchFamily="34" charset="-128"/>
              </a:defRPr>
            </a:lvl2pPr>
            <a:lvl3pPr marL="1143000" indent="-228600">
              <a:defRPr sz="2800" b="1">
                <a:solidFill>
                  <a:schemeClr val="tx1"/>
                </a:solidFill>
                <a:latin typeface="Times New Roman" pitchFamily="18" charset="0"/>
                <a:ea typeface="MS PGothic" pitchFamily="34" charset="-128"/>
              </a:defRPr>
            </a:lvl3pPr>
            <a:lvl4pPr marL="1600200" indent="-228600">
              <a:defRPr sz="2800" b="1">
                <a:solidFill>
                  <a:schemeClr val="tx1"/>
                </a:solidFill>
                <a:latin typeface="Times New Roman" pitchFamily="18" charset="0"/>
                <a:ea typeface="MS PGothic" pitchFamily="34" charset="-128"/>
              </a:defRPr>
            </a:lvl4pPr>
            <a:lvl5pPr marL="2057400" indent="-228600">
              <a:defRPr sz="28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b="1">
                <a:solidFill>
                  <a:schemeClr val="tx1"/>
                </a:solidFill>
                <a:latin typeface="Times New Roman" pitchFamily="18" charset="0"/>
                <a:ea typeface="MS PGothic" pitchFamily="34" charset="-128"/>
              </a:defRPr>
            </a:lvl9pPr>
          </a:lstStyle>
          <a:p>
            <a:pPr algn="ctr">
              <a:defRPr/>
            </a:pPr>
            <a:r>
              <a:rPr lang="en-US" altLang="en-US" sz="2400" b="0">
                <a:latin typeface="Arial" pitchFamily="34" charset="0"/>
              </a:rPr>
              <a:t> </a:t>
            </a:r>
          </a:p>
        </p:txBody>
      </p:sp>
      <p:pic>
        <p:nvPicPr>
          <p:cNvPr id="3" name="Picture 1029">
            <a:extLst>
              <a:ext uri="{FF2B5EF4-FFF2-40B4-BE49-F238E27FC236}">
                <a16:creationId xmlns:a16="http://schemas.microsoft.com/office/drawing/2014/main" id="{72699998-2B3F-4C9F-AEF9-904E134E4262}"/>
              </a:ext>
            </a:extLst>
          </p:cNvPr>
          <p:cNvPicPr>
            <a:picLocks noChangeAspect="1" noChangeArrowheads="1"/>
          </p:cNvPicPr>
          <p:nvPr userDrawn="1"/>
        </p:nvPicPr>
        <p:blipFill>
          <a:blip r:embed="rId2">
            <a:clrChange>
              <a:clrFrom>
                <a:srgbClr val="0A0A0C"/>
              </a:clrFrom>
              <a:clrTo>
                <a:srgbClr val="0A0A0C">
                  <a:alpha val="0"/>
                </a:srgbClr>
              </a:clrTo>
            </a:clrChange>
            <a:extLst>
              <a:ext uri="{28A0092B-C50C-407E-A947-70E740481C1C}">
                <a14:useLocalDpi xmlns:a14="http://schemas.microsoft.com/office/drawing/2010/main" val="0"/>
              </a:ext>
            </a:extLst>
          </a:blip>
          <a:srcRect/>
          <a:stretch>
            <a:fillRect/>
          </a:stretch>
        </p:blipFill>
        <p:spPr bwMode="auto">
          <a:xfrm>
            <a:off x="7823200" y="6248400"/>
            <a:ext cx="304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30">
            <a:extLst>
              <a:ext uri="{FF2B5EF4-FFF2-40B4-BE49-F238E27FC236}">
                <a16:creationId xmlns:a16="http://schemas.microsoft.com/office/drawing/2014/main" id="{11AA1058-C54A-4BA4-BF31-66819CF6DE48}"/>
              </a:ext>
            </a:extLst>
          </p:cNvPr>
          <p:cNvSpPr txBox="1">
            <a:spLocks noChangeArrowheads="1"/>
          </p:cNvSpPr>
          <p:nvPr userDrawn="1"/>
        </p:nvSpPr>
        <p:spPr bwMode="auto">
          <a:xfrm>
            <a:off x="304800" y="6400800"/>
            <a:ext cx="518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ea typeface="MS PGothic" pitchFamily="34" charset="-128"/>
              </a:defRPr>
            </a:lvl1pPr>
            <a:lvl2pPr marL="742950" indent="-285750">
              <a:defRPr sz="2800" b="1">
                <a:solidFill>
                  <a:schemeClr val="tx1"/>
                </a:solidFill>
                <a:latin typeface="Times New Roman" pitchFamily="18" charset="0"/>
                <a:ea typeface="MS PGothic" pitchFamily="34" charset="-128"/>
              </a:defRPr>
            </a:lvl2pPr>
            <a:lvl3pPr marL="1143000" indent="-228600">
              <a:defRPr sz="2800" b="1">
                <a:solidFill>
                  <a:schemeClr val="tx1"/>
                </a:solidFill>
                <a:latin typeface="Times New Roman" pitchFamily="18" charset="0"/>
                <a:ea typeface="MS PGothic" pitchFamily="34" charset="-128"/>
              </a:defRPr>
            </a:lvl3pPr>
            <a:lvl4pPr marL="1600200" indent="-228600">
              <a:defRPr sz="2800" b="1">
                <a:solidFill>
                  <a:schemeClr val="tx1"/>
                </a:solidFill>
                <a:latin typeface="Times New Roman" pitchFamily="18" charset="0"/>
                <a:ea typeface="MS PGothic" pitchFamily="34" charset="-128"/>
              </a:defRPr>
            </a:lvl4pPr>
            <a:lvl5pPr marL="2057400" indent="-228600">
              <a:defRPr sz="28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b="1">
                <a:solidFill>
                  <a:schemeClr val="tx1"/>
                </a:solidFill>
                <a:latin typeface="Times New Roman" pitchFamily="18" charset="0"/>
                <a:ea typeface="MS PGothic" pitchFamily="34" charset="-128"/>
              </a:defRPr>
            </a:lvl9pPr>
          </a:lstStyle>
          <a:p>
            <a:pPr>
              <a:spcBef>
                <a:spcPct val="50000"/>
              </a:spcBef>
              <a:defRPr/>
            </a:pPr>
            <a:r>
              <a:rPr lang="en-US" sz="1400">
                <a:solidFill>
                  <a:schemeClr val="bg1"/>
                </a:solidFill>
                <a:latin typeface="Arial" charset="0"/>
              </a:rPr>
              <a:t>Copyright reserved: SABS Training Centre</a:t>
            </a:r>
          </a:p>
        </p:txBody>
      </p:sp>
      <p:sp>
        <p:nvSpPr>
          <p:cNvPr id="5" name="Text Box 1032">
            <a:extLst>
              <a:ext uri="{FF2B5EF4-FFF2-40B4-BE49-F238E27FC236}">
                <a16:creationId xmlns:a16="http://schemas.microsoft.com/office/drawing/2014/main" id="{E0711C54-1E0F-49DF-96CB-666E78143F88}"/>
              </a:ext>
            </a:extLst>
          </p:cNvPr>
          <p:cNvSpPr txBox="1">
            <a:spLocks noChangeArrowheads="1"/>
          </p:cNvSpPr>
          <p:nvPr userDrawn="1"/>
        </p:nvSpPr>
        <p:spPr bwMode="auto">
          <a:xfrm>
            <a:off x="11277601" y="6400801"/>
            <a:ext cx="83396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anose="02020603050405020304" pitchFamily="18" charset="0"/>
                <a:ea typeface="MS PGothic" panose="020B0600070205080204" pitchFamily="34" charset="-128"/>
              </a:defRPr>
            </a:lvl1pPr>
            <a:lvl2pPr marL="742950" indent="-285750">
              <a:defRPr sz="2800" b="1">
                <a:solidFill>
                  <a:schemeClr val="tx1"/>
                </a:solidFill>
                <a:latin typeface="Times New Roman" panose="02020603050405020304" pitchFamily="18" charset="0"/>
                <a:ea typeface="MS PGothic" panose="020B0600070205080204" pitchFamily="34" charset="-128"/>
              </a:defRPr>
            </a:lvl2pPr>
            <a:lvl3pPr marL="1143000" indent="-228600">
              <a:defRPr sz="2800" b="1">
                <a:solidFill>
                  <a:schemeClr val="tx1"/>
                </a:solidFill>
                <a:latin typeface="Times New Roman" panose="02020603050405020304" pitchFamily="18" charset="0"/>
                <a:ea typeface="MS PGothic" panose="020B0600070205080204" pitchFamily="34" charset="-128"/>
              </a:defRPr>
            </a:lvl3pPr>
            <a:lvl4pPr marL="1600200" indent="-228600">
              <a:defRPr sz="2800" b="1">
                <a:solidFill>
                  <a:schemeClr val="tx1"/>
                </a:solidFill>
                <a:latin typeface="Times New Roman" panose="02020603050405020304" pitchFamily="18" charset="0"/>
                <a:ea typeface="MS PGothic" panose="020B0600070205080204" pitchFamily="34" charset="-128"/>
              </a:defRPr>
            </a:lvl4pPr>
            <a:lvl5pPr marL="2057400" indent="-22860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a:defRPr/>
            </a:pPr>
            <a:fld id="{7CF5F170-836D-4746-BCEC-2D509975BD09}" type="slidenum">
              <a:rPr lang="en-US" altLang="en-US" sz="1000" smtClean="0">
                <a:solidFill>
                  <a:schemeClr val="bg1"/>
                </a:solidFill>
                <a:latin typeface="Arial" panose="020B0604020202020204" pitchFamily="34" charset="0"/>
              </a:rPr>
              <a:pPr>
                <a:defRPr/>
              </a:pPr>
              <a:t>‹#›</a:t>
            </a:fld>
            <a:endParaRPr lang="en-US" altLang="en-US" sz="1000">
              <a:solidFill>
                <a:schemeClr val="bg1"/>
              </a:solidFill>
              <a:latin typeface="Arial" panose="020B0604020202020204" pitchFamily="34" charset="0"/>
            </a:endParaRPr>
          </a:p>
        </p:txBody>
      </p:sp>
    </p:spTree>
    <p:extLst>
      <p:ext uri="{BB962C8B-B14F-4D97-AF65-F5344CB8AC3E}">
        <p14:creationId xmlns:p14="http://schemas.microsoft.com/office/powerpoint/2010/main" val="305835573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6">
            <a:extLst>
              <a:ext uri="{FF2B5EF4-FFF2-40B4-BE49-F238E27FC236}">
                <a16:creationId xmlns:a16="http://schemas.microsoft.com/office/drawing/2014/main" id="{51C493E1-B0D8-40A9-BBCA-92D9CA94B628}"/>
              </a:ext>
            </a:extLst>
          </p:cNvPr>
          <p:cNvSpPr>
            <a:spLocks noGrp="1" noChangeArrowheads="1"/>
          </p:cNvSpPr>
          <p:nvPr>
            <p:ph type="sldNum" sz="quarter" idx="10"/>
          </p:nvPr>
        </p:nvSpPr>
        <p:spPr>
          <a:ln/>
        </p:spPr>
        <p:txBody>
          <a:bodyPr/>
          <a:lstStyle>
            <a:lvl1pPr>
              <a:defRPr/>
            </a:lvl1pPr>
          </a:lstStyle>
          <a:p>
            <a:pPr>
              <a:defRPr/>
            </a:pPr>
            <a:fld id="{849346E9-FF6F-4281-8CB5-5DA90DD97E7F}" type="slidenum">
              <a:rPr lang="en-GB" altLang="en-US"/>
              <a:pPr>
                <a:defRPr/>
              </a:pPr>
              <a:t>‹#›</a:t>
            </a:fld>
            <a:endParaRPr lang="en-GB" altLang="en-US"/>
          </a:p>
        </p:txBody>
      </p:sp>
    </p:spTree>
    <p:extLst>
      <p:ext uri="{BB962C8B-B14F-4D97-AF65-F5344CB8AC3E}">
        <p14:creationId xmlns:p14="http://schemas.microsoft.com/office/powerpoint/2010/main" val="215445354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6">
            <a:extLst>
              <a:ext uri="{FF2B5EF4-FFF2-40B4-BE49-F238E27FC236}">
                <a16:creationId xmlns:a16="http://schemas.microsoft.com/office/drawing/2014/main" id="{3C0A56F6-2EA2-4EEF-A6C3-242396591141}"/>
              </a:ext>
            </a:extLst>
          </p:cNvPr>
          <p:cNvSpPr>
            <a:spLocks noGrp="1" noChangeArrowheads="1"/>
          </p:cNvSpPr>
          <p:nvPr>
            <p:ph type="sldNum" sz="quarter" idx="10"/>
          </p:nvPr>
        </p:nvSpPr>
        <p:spPr>
          <a:ln/>
        </p:spPr>
        <p:txBody>
          <a:bodyPr/>
          <a:lstStyle>
            <a:lvl1pPr>
              <a:defRPr/>
            </a:lvl1pPr>
          </a:lstStyle>
          <a:p>
            <a:pPr>
              <a:defRPr/>
            </a:pPr>
            <a:fld id="{AFACE904-15B7-4AF5-870B-DAE94E5ABF2C}" type="slidenum">
              <a:rPr lang="en-GB" altLang="en-US"/>
              <a:pPr>
                <a:defRPr/>
              </a:pPr>
              <a:t>‹#›</a:t>
            </a:fld>
            <a:endParaRPr lang="en-GB" altLang="en-US"/>
          </a:p>
        </p:txBody>
      </p:sp>
    </p:spTree>
    <p:extLst>
      <p:ext uri="{BB962C8B-B14F-4D97-AF65-F5344CB8AC3E}">
        <p14:creationId xmlns:p14="http://schemas.microsoft.com/office/powerpoint/2010/main" val="184154927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6">
            <a:extLst>
              <a:ext uri="{FF2B5EF4-FFF2-40B4-BE49-F238E27FC236}">
                <a16:creationId xmlns:a16="http://schemas.microsoft.com/office/drawing/2014/main" id="{FA796092-F543-4657-B51B-A87C2C84B821}"/>
              </a:ext>
            </a:extLst>
          </p:cNvPr>
          <p:cNvSpPr>
            <a:spLocks noGrp="1" noChangeArrowheads="1"/>
          </p:cNvSpPr>
          <p:nvPr>
            <p:ph type="sldNum" sz="quarter" idx="10"/>
          </p:nvPr>
        </p:nvSpPr>
        <p:spPr>
          <a:ln/>
        </p:spPr>
        <p:txBody>
          <a:bodyPr/>
          <a:lstStyle>
            <a:lvl1pPr>
              <a:defRPr/>
            </a:lvl1pPr>
          </a:lstStyle>
          <a:p>
            <a:pPr>
              <a:defRPr/>
            </a:pPr>
            <a:fld id="{77C80CBE-5B3B-4952-9665-9E7D64B8447F}" type="slidenum">
              <a:rPr lang="en-GB" altLang="en-US"/>
              <a:pPr>
                <a:defRPr/>
              </a:pPr>
              <a:t>‹#›</a:t>
            </a:fld>
            <a:endParaRPr lang="en-GB" altLang="en-US"/>
          </a:p>
        </p:txBody>
      </p:sp>
    </p:spTree>
    <p:extLst>
      <p:ext uri="{BB962C8B-B14F-4D97-AF65-F5344CB8AC3E}">
        <p14:creationId xmlns:p14="http://schemas.microsoft.com/office/powerpoint/2010/main" val="15252458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C699523C-B67B-4337-9FDF-BEF278E30CC1}"/>
              </a:ext>
            </a:extLst>
          </p:cNvPr>
          <p:cNvSpPr>
            <a:spLocks noGrp="1" noChangeArrowheads="1"/>
          </p:cNvSpPr>
          <p:nvPr>
            <p:ph type="sldNum" sz="quarter" idx="10"/>
          </p:nvPr>
        </p:nvSpPr>
        <p:spPr>
          <a:ln/>
        </p:spPr>
        <p:txBody>
          <a:bodyPr/>
          <a:lstStyle>
            <a:lvl1pPr>
              <a:defRPr/>
            </a:lvl1pPr>
          </a:lstStyle>
          <a:p>
            <a:pPr>
              <a:defRPr/>
            </a:pPr>
            <a:fld id="{53DDE6A6-0F44-44A7-B33A-7118F4C89EE9}" type="slidenum">
              <a:rPr lang="en-GB" altLang="en-US"/>
              <a:pPr>
                <a:defRPr/>
              </a:pPr>
              <a:t>‹#›</a:t>
            </a:fld>
            <a:endParaRPr lang="en-GB" altLang="en-US"/>
          </a:p>
        </p:txBody>
      </p:sp>
    </p:spTree>
    <p:extLst>
      <p:ext uri="{BB962C8B-B14F-4D97-AF65-F5344CB8AC3E}">
        <p14:creationId xmlns:p14="http://schemas.microsoft.com/office/powerpoint/2010/main" val="117152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6">
            <a:extLst>
              <a:ext uri="{FF2B5EF4-FFF2-40B4-BE49-F238E27FC236}">
                <a16:creationId xmlns:a16="http://schemas.microsoft.com/office/drawing/2014/main" id="{2D2635CB-B0B0-4E06-B7E9-84037562BC32}"/>
              </a:ext>
            </a:extLst>
          </p:cNvPr>
          <p:cNvSpPr>
            <a:spLocks noGrp="1" noChangeArrowheads="1"/>
          </p:cNvSpPr>
          <p:nvPr>
            <p:ph type="sldNum" sz="quarter" idx="10"/>
          </p:nvPr>
        </p:nvSpPr>
        <p:spPr>
          <a:ln/>
        </p:spPr>
        <p:txBody>
          <a:bodyPr/>
          <a:lstStyle>
            <a:lvl1pPr>
              <a:defRPr/>
            </a:lvl1pPr>
          </a:lstStyle>
          <a:p>
            <a:pPr>
              <a:defRPr/>
            </a:pPr>
            <a:fld id="{D8618EBB-7074-46D8-84A5-62C072419361}" type="slidenum">
              <a:rPr lang="en-GB" altLang="en-US"/>
              <a:pPr>
                <a:defRPr/>
              </a:pPr>
              <a:t>‹#›</a:t>
            </a:fld>
            <a:endParaRPr lang="en-GB" altLang="en-US"/>
          </a:p>
        </p:txBody>
      </p:sp>
    </p:spTree>
    <p:extLst>
      <p:ext uri="{BB962C8B-B14F-4D97-AF65-F5344CB8AC3E}">
        <p14:creationId xmlns:p14="http://schemas.microsoft.com/office/powerpoint/2010/main" val="397399780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6">
            <a:extLst>
              <a:ext uri="{FF2B5EF4-FFF2-40B4-BE49-F238E27FC236}">
                <a16:creationId xmlns:a16="http://schemas.microsoft.com/office/drawing/2014/main" id="{9936CA10-FC9E-449A-BE33-FBBDC2E5B808}"/>
              </a:ext>
            </a:extLst>
          </p:cNvPr>
          <p:cNvSpPr>
            <a:spLocks noGrp="1" noChangeArrowheads="1"/>
          </p:cNvSpPr>
          <p:nvPr>
            <p:ph type="sldNum" sz="quarter" idx="10"/>
          </p:nvPr>
        </p:nvSpPr>
        <p:spPr>
          <a:ln/>
        </p:spPr>
        <p:txBody>
          <a:bodyPr/>
          <a:lstStyle>
            <a:lvl1pPr>
              <a:defRPr/>
            </a:lvl1pPr>
          </a:lstStyle>
          <a:p>
            <a:pPr>
              <a:defRPr/>
            </a:pPr>
            <a:fld id="{ADD2D179-7606-410C-88EA-BE98C4702927}" type="slidenum">
              <a:rPr lang="en-GB" altLang="en-US"/>
              <a:pPr>
                <a:defRPr/>
              </a:pPr>
              <a:t>‹#›</a:t>
            </a:fld>
            <a:endParaRPr lang="en-GB" altLang="en-US"/>
          </a:p>
        </p:txBody>
      </p:sp>
    </p:spTree>
    <p:extLst>
      <p:ext uri="{BB962C8B-B14F-4D97-AF65-F5344CB8AC3E}">
        <p14:creationId xmlns:p14="http://schemas.microsoft.com/office/powerpoint/2010/main" val="15039853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ZA"/>
          </a:p>
        </p:txBody>
      </p:sp>
      <p:sp>
        <p:nvSpPr>
          <p:cNvPr id="3" name="Rectangle 6">
            <a:extLst>
              <a:ext uri="{FF2B5EF4-FFF2-40B4-BE49-F238E27FC236}">
                <a16:creationId xmlns:a16="http://schemas.microsoft.com/office/drawing/2014/main" id="{11B3734E-1C09-4977-A020-267D3A46CE62}"/>
              </a:ext>
            </a:extLst>
          </p:cNvPr>
          <p:cNvSpPr>
            <a:spLocks noGrp="1" noChangeArrowheads="1"/>
          </p:cNvSpPr>
          <p:nvPr>
            <p:ph type="sldNum" sz="quarter" idx="10"/>
          </p:nvPr>
        </p:nvSpPr>
        <p:spPr>
          <a:ln/>
        </p:spPr>
        <p:txBody>
          <a:bodyPr/>
          <a:lstStyle>
            <a:lvl1pPr>
              <a:defRPr/>
            </a:lvl1pPr>
          </a:lstStyle>
          <a:p>
            <a:pPr>
              <a:defRPr/>
            </a:pPr>
            <a:fld id="{00924499-EA50-46E8-9F40-955902C58FB9}" type="slidenum">
              <a:rPr lang="en-GB" altLang="en-US"/>
              <a:pPr>
                <a:defRPr/>
              </a:pPr>
              <a:t>‹#›</a:t>
            </a:fld>
            <a:endParaRPr lang="en-GB" altLang="en-US"/>
          </a:p>
        </p:txBody>
      </p:sp>
    </p:spTree>
    <p:extLst>
      <p:ext uri="{BB962C8B-B14F-4D97-AF65-F5344CB8AC3E}">
        <p14:creationId xmlns:p14="http://schemas.microsoft.com/office/powerpoint/2010/main" val="215351734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64013ED-48C5-4742-B66D-963551A111D1}"/>
              </a:ext>
            </a:extLst>
          </p:cNvPr>
          <p:cNvSpPr>
            <a:spLocks noGrp="1" noChangeArrowheads="1"/>
          </p:cNvSpPr>
          <p:nvPr>
            <p:ph type="sldNum" sz="quarter" idx="10"/>
          </p:nvPr>
        </p:nvSpPr>
        <p:spPr>
          <a:ln/>
        </p:spPr>
        <p:txBody>
          <a:bodyPr/>
          <a:lstStyle>
            <a:lvl1pPr>
              <a:defRPr/>
            </a:lvl1pPr>
          </a:lstStyle>
          <a:p>
            <a:pPr>
              <a:defRPr/>
            </a:pPr>
            <a:fld id="{A5C60432-7892-4FB9-8399-5DF3762B870A}" type="slidenum">
              <a:rPr lang="en-GB" altLang="en-US"/>
              <a:pPr>
                <a:defRPr/>
              </a:pPr>
              <a:t>‹#›</a:t>
            </a:fld>
            <a:endParaRPr lang="en-GB" altLang="en-US"/>
          </a:p>
        </p:txBody>
      </p:sp>
    </p:spTree>
    <p:extLst>
      <p:ext uri="{BB962C8B-B14F-4D97-AF65-F5344CB8AC3E}">
        <p14:creationId xmlns:p14="http://schemas.microsoft.com/office/powerpoint/2010/main" val="15620468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D8DB8804-7466-492A-ADEB-FF47CD2E0BC3}"/>
              </a:ext>
            </a:extLst>
          </p:cNvPr>
          <p:cNvSpPr>
            <a:spLocks noGrp="1" noChangeArrowheads="1"/>
          </p:cNvSpPr>
          <p:nvPr>
            <p:ph type="sldNum" sz="quarter" idx="10"/>
          </p:nvPr>
        </p:nvSpPr>
        <p:spPr>
          <a:ln/>
        </p:spPr>
        <p:txBody>
          <a:bodyPr/>
          <a:lstStyle>
            <a:lvl1pPr>
              <a:defRPr/>
            </a:lvl1pPr>
          </a:lstStyle>
          <a:p>
            <a:pPr>
              <a:defRPr/>
            </a:pPr>
            <a:fld id="{64CC835C-222E-41EC-8528-60AA48C5092B}" type="slidenum">
              <a:rPr lang="en-GB" altLang="en-US"/>
              <a:pPr>
                <a:defRPr/>
              </a:pPr>
              <a:t>‹#›</a:t>
            </a:fld>
            <a:endParaRPr lang="en-GB" altLang="en-US"/>
          </a:p>
        </p:txBody>
      </p:sp>
    </p:spTree>
    <p:extLst>
      <p:ext uri="{BB962C8B-B14F-4D97-AF65-F5344CB8AC3E}">
        <p14:creationId xmlns:p14="http://schemas.microsoft.com/office/powerpoint/2010/main" val="103239065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310D70D3-1A11-4938-B444-2F6BCC76FC40}"/>
              </a:ext>
            </a:extLst>
          </p:cNvPr>
          <p:cNvSpPr>
            <a:spLocks noGrp="1" noChangeArrowheads="1"/>
          </p:cNvSpPr>
          <p:nvPr>
            <p:ph type="sldNum" sz="quarter" idx="10"/>
          </p:nvPr>
        </p:nvSpPr>
        <p:spPr>
          <a:ln/>
        </p:spPr>
        <p:txBody>
          <a:bodyPr/>
          <a:lstStyle>
            <a:lvl1pPr>
              <a:defRPr/>
            </a:lvl1pPr>
          </a:lstStyle>
          <a:p>
            <a:pPr>
              <a:defRPr/>
            </a:pPr>
            <a:fld id="{C3599A93-9BE3-4201-BCB5-3311E3D70808}" type="slidenum">
              <a:rPr lang="en-GB" altLang="en-US"/>
              <a:pPr>
                <a:defRPr/>
              </a:pPr>
              <a:t>‹#›</a:t>
            </a:fld>
            <a:endParaRPr lang="en-GB" altLang="en-US"/>
          </a:p>
        </p:txBody>
      </p:sp>
    </p:spTree>
    <p:extLst>
      <p:ext uri="{BB962C8B-B14F-4D97-AF65-F5344CB8AC3E}">
        <p14:creationId xmlns:p14="http://schemas.microsoft.com/office/powerpoint/2010/main" val="80062275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1F31630F-EF3C-4BD9-96E7-2CF3B25D158C}"/>
              </a:ext>
            </a:extLst>
          </p:cNvPr>
          <p:cNvSpPr>
            <a:spLocks noChangeArrowheads="1"/>
          </p:cNvSpPr>
          <p:nvPr userDrawn="1"/>
        </p:nvSpPr>
        <p:spPr bwMode="auto">
          <a:xfrm>
            <a:off x="0" y="0"/>
            <a:ext cx="12192000" cy="838200"/>
          </a:xfrm>
          <a:prstGeom prst="rect">
            <a:avLst/>
          </a:prstGeom>
          <a:solidFill>
            <a:srgbClr val="CB0A2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800" b="1">
                <a:solidFill>
                  <a:schemeClr val="tx1"/>
                </a:solidFill>
                <a:latin typeface="Times New Roman" pitchFamily="18" charset="0"/>
                <a:ea typeface="MS PGothic" pitchFamily="34" charset="-128"/>
              </a:defRPr>
            </a:lvl1pPr>
            <a:lvl2pPr marL="742950" indent="-285750">
              <a:defRPr sz="2800" b="1">
                <a:solidFill>
                  <a:schemeClr val="tx1"/>
                </a:solidFill>
                <a:latin typeface="Times New Roman" pitchFamily="18" charset="0"/>
                <a:ea typeface="MS PGothic" pitchFamily="34" charset="-128"/>
              </a:defRPr>
            </a:lvl2pPr>
            <a:lvl3pPr marL="1143000" indent="-228600">
              <a:defRPr sz="2800" b="1">
                <a:solidFill>
                  <a:schemeClr val="tx1"/>
                </a:solidFill>
                <a:latin typeface="Times New Roman" pitchFamily="18" charset="0"/>
                <a:ea typeface="MS PGothic" pitchFamily="34" charset="-128"/>
              </a:defRPr>
            </a:lvl3pPr>
            <a:lvl4pPr marL="1600200" indent="-228600">
              <a:defRPr sz="2800" b="1">
                <a:solidFill>
                  <a:schemeClr val="tx1"/>
                </a:solidFill>
                <a:latin typeface="Times New Roman" pitchFamily="18" charset="0"/>
                <a:ea typeface="MS PGothic" pitchFamily="34" charset="-128"/>
              </a:defRPr>
            </a:lvl4pPr>
            <a:lvl5pPr marL="2057400" indent="-228600">
              <a:defRPr sz="28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b="1">
                <a:solidFill>
                  <a:schemeClr val="tx1"/>
                </a:solidFill>
                <a:latin typeface="Times New Roman" pitchFamily="18" charset="0"/>
                <a:ea typeface="MS PGothic" pitchFamily="34" charset="-128"/>
              </a:defRPr>
            </a:lvl9pPr>
          </a:lstStyle>
          <a:p>
            <a:pPr algn="ctr">
              <a:defRPr/>
            </a:pPr>
            <a:r>
              <a:rPr lang="en-US" altLang="en-US" sz="2400" b="0">
                <a:latin typeface="Arial" pitchFamily="34" charset="0"/>
              </a:rPr>
              <a:t> </a:t>
            </a:r>
          </a:p>
        </p:txBody>
      </p:sp>
      <p:sp>
        <p:nvSpPr>
          <p:cNvPr id="1030" name="Rectangle 6">
            <a:extLst>
              <a:ext uri="{FF2B5EF4-FFF2-40B4-BE49-F238E27FC236}">
                <a16:creationId xmlns:a16="http://schemas.microsoft.com/office/drawing/2014/main" id="{C16EC1E2-CE80-4634-9102-DA90F04CC362}"/>
              </a:ext>
            </a:extLst>
          </p:cNvPr>
          <p:cNvSpPr>
            <a:spLocks noGrp="1" noChangeArrowheads="1"/>
          </p:cNvSpPr>
          <p:nvPr>
            <p:ph type="sldNum" sz="quarter" idx="4"/>
          </p:nvPr>
        </p:nvSpPr>
        <p:spPr bwMode="auto">
          <a:xfrm>
            <a:off x="9144000" y="6477000"/>
            <a:ext cx="2540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Arial" panose="020B0604020202020204" pitchFamily="34" charset="0"/>
              </a:defRPr>
            </a:lvl1pPr>
          </a:lstStyle>
          <a:p>
            <a:pPr>
              <a:defRPr/>
            </a:pPr>
            <a:fld id="{E591E1BA-69C7-406E-8D20-F127E73D5B33}" type="slidenum">
              <a:rPr lang="en-GB" altLang="en-US"/>
              <a:pPr>
                <a:defRPr/>
              </a:pPr>
              <a:t>‹#›</a:t>
            </a:fld>
            <a:endParaRPr lang="en-GB" altLang="en-US"/>
          </a:p>
        </p:txBody>
      </p:sp>
      <p:pic>
        <p:nvPicPr>
          <p:cNvPr id="1028" name="Picture 10">
            <a:extLst>
              <a:ext uri="{FF2B5EF4-FFF2-40B4-BE49-F238E27FC236}">
                <a16:creationId xmlns:a16="http://schemas.microsoft.com/office/drawing/2014/main" id="{0D21A39A-DBF6-45C7-A1E1-E09A3B77C426}"/>
              </a:ext>
            </a:extLst>
          </p:cNvPr>
          <p:cNvPicPr>
            <a:picLocks noChangeAspect="1" noChangeArrowheads="1"/>
          </p:cNvPicPr>
          <p:nvPr userDrawn="1"/>
        </p:nvPicPr>
        <p:blipFill>
          <a:blip r:embed="rId13">
            <a:clrChange>
              <a:clrFrom>
                <a:srgbClr val="0A0A0C"/>
              </a:clrFrom>
              <a:clrTo>
                <a:srgbClr val="0A0A0C">
                  <a:alpha val="0"/>
                </a:srgbClr>
              </a:clrTo>
            </a:clrChange>
            <a:extLst>
              <a:ext uri="{28A0092B-C50C-407E-A947-70E740481C1C}">
                <a14:useLocalDpi xmlns:a14="http://schemas.microsoft.com/office/drawing/2010/main" val="0"/>
              </a:ext>
            </a:extLst>
          </a:blip>
          <a:srcRect/>
          <a:stretch>
            <a:fillRect/>
          </a:stretch>
        </p:blipFill>
        <p:spPr bwMode="auto">
          <a:xfrm>
            <a:off x="7924800" y="6248400"/>
            <a:ext cx="304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11">
            <a:extLst>
              <a:ext uri="{FF2B5EF4-FFF2-40B4-BE49-F238E27FC236}">
                <a16:creationId xmlns:a16="http://schemas.microsoft.com/office/drawing/2014/main" id="{D31B35F3-FC33-4B56-8013-68C8E819B977}"/>
              </a:ext>
            </a:extLst>
          </p:cNvPr>
          <p:cNvSpPr txBox="1">
            <a:spLocks noChangeArrowheads="1"/>
          </p:cNvSpPr>
          <p:nvPr userDrawn="1"/>
        </p:nvSpPr>
        <p:spPr bwMode="auto">
          <a:xfrm>
            <a:off x="304800" y="6400800"/>
            <a:ext cx="518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ea typeface="MS PGothic" pitchFamily="34" charset="-128"/>
              </a:defRPr>
            </a:lvl1pPr>
            <a:lvl2pPr marL="742950" indent="-285750">
              <a:defRPr sz="2800" b="1">
                <a:solidFill>
                  <a:schemeClr val="tx1"/>
                </a:solidFill>
                <a:latin typeface="Times New Roman" pitchFamily="18" charset="0"/>
                <a:ea typeface="MS PGothic" pitchFamily="34" charset="-128"/>
              </a:defRPr>
            </a:lvl2pPr>
            <a:lvl3pPr marL="1143000" indent="-228600">
              <a:defRPr sz="2800" b="1">
                <a:solidFill>
                  <a:schemeClr val="tx1"/>
                </a:solidFill>
                <a:latin typeface="Times New Roman" pitchFamily="18" charset="0"/>
                <a:ea typeface="MS PGothic" pitchFamily="34" charset="-128"/>
              </a:defRPr>
            </a:lvl3pPr>
            <a:lvl4pPr marL="1600200" indent="-228600">
              <a:defRPr sz="2800" b="1">
                <a:solidFill>
                  <a:schemeClr val="tx1"/>
                </a:solidFill>
                <a:latin typeface="Times New Roman" pitchFamily="18" charset="0"/>
                <a:ea typeface="MS PGothic" pitchFamily="34" charset="-128"/>
              </a:defRPr>
            </a:lvl4pPr>
            <a:lvl5pPr marL="2057400" indent="-228600">
              <a:defRPr sz="28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b="1">
                <a:solidFill>
                  <a:schemeClr val="tx1"/>
                </a:solidFill>
                <a:latin typeface="Times New Roman" pitchFamily="18" charset="0"/>
                <a:ea typeface="MS PGothic" pitchFamily="34" charset="-128"/>
              </a:defRPr>
            </a:lvl9pPr>
          </a:lstStyle>
          <a:p>
            <a:pPr>
              <a:spcBef>
                <a:spcPct val="50000"/>
              </a:spcBef>
              <a:defRPr/>
            </a:pPr>
            <a:r>
              <a:rPr lang="en-US" sz="1400">
                <a:solidFill>
                  <a:schemeClr val="bg1"/>
                </a:solidFill>
                <a:latin typeface="Arial" charset="0"/>
              </a:rPr>
              <a:t>Copyright reserved: SABS Training Centre</a:t>
            </a:r>
          </a:p>
        </p:txBody>
      </p:sp>
    </p:spTree>
    <p:extLst>
      <p:ext uri="{BB962C8B-B14F-4D97-AF65-F5344CB8AC3E}">
        <p14:creationId xmlns:p14="http://schemas.microsoft.com/office/powerpoint/2010/main" val="1865634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MS PGothic" pitchFamily="34" charset="-128"/>
        </a:defRPr>
      </a:lvl6pPr>
      <a:lvl7pPr marL="914400" algn="ctr" rtl="0" fontAlgn="base">
        <a:spcBef>
          <a:spcPct val="0"/>
        </a:spcBef>
        <a:spcAft>
          <a:spcPct val="0"/>
        </a:spcAft>
        <a:defRPr sz="4400">
          <a:solidFill>
            <a:schemeClr val="tx2"/>
          </a:solidFill>
          <a:latin typeface="Arial" charset="0"/>
          <a:ea typeface="MS PGothic" pitchFamily="34" charset="-128"/>
        </a:defRPr>
      </a:lvl7pPr>
      <a:lvl8pPr marL="1371600" algn="ctr" rtl="0" fontAlgn="base">
        <a:spcBef>
          <a:spcPct val="0"/>
        </a:spcBef>
        <a:spcAft>
          <a:spcPct val="0"/>
        </a:spcAft>
        <a:defRPr sz="4400">
          <a:solidFill>
            <a:schemeClr val="tx2"/>
          </a:solidFill>
          <a:latin typeface="Arial" charset="0"/>
          <a:ea typeface="MS PGothic" pitchFamily="34" charset="-128"/>
        </a:defRPr>
      </a:lvl8pPr>
      <a:lvl9pPr marL="1828800" algn="ctr" rtl="0" fontAlgn="base">
        <a:spcBef>
          <a:spcPct val="0"/>
        </a:spcBef>
        <a:spcAft>
          <a:spcPct val="0"/>
        </a:spcAft>
        <a:defRPr sz="4400">
          <a:solidFill>
            <a:schemeClr val="tx2"/>
          </a:solidFill>
          <a:latin typeface="Arial" charset="0"/>
          <a:ea typeface="MS PGothic"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http://www.extension.iastate.edu/foodsafety/Lesson/L1/graphics/bugyou.gi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fssc22000.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tcpsales@sabs.co.z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info@sabs.co.z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www.extension.iastate.edu/foodsafety/Lesson/L1/graphics/bugyou.gif"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11814D-E0A7-4D10-B0C4-1C1A3C5E98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10" name="Rectangle 1">
            <a:extLst>
              <a:ext uri="{FF2B5EF4-FFF2-40B4-BE49-F238E27FC236}">
                <a16:creationId xmlns:a16="http://schemas.microsoft.com/office/drawing/2014/main" id="{BF736DD9-33E2-4DBD-9FEA-C3BFB98B1486}"/>
              </a:ext>
            </a:extLst>
          </p:cNvPr>
          <p:cNvSpPr>
            <a:spLocks noChangeArrowheads="1"/>
          </p:cNvSpPr>
          <p:nvPr/>
        </p:nvSpPr>
        <p:spPr bwMode="auto">
          <a:xfrm>
            <a:off x="718086" y="14068"/>
            <a:ext cx="112902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anose="020B0604020202020204" pitchFamily="34" charset="0"/>
                <a:ea typeface="MS PGothic" panose="020B0600070205080204" pitchFamily="34" charset="-128"/>
              </a:defRPr>
            </a:lvl1pPr>
            <a:lvl2pPr marL="742950" indent="-285750">
              <a:defRPr sz="2400">
                <a:solidFill>
                  <a:schemeClr val="bg1"/>
                </a:solidFill>
                <a:latin typeface="Arial" panose="020B0604020202020204" pitchFamily="34" charset="0"/>
                <a:ea typeface="MS PGothic" panose="020B0600070205080204" pitchFamily="34" charset="-128"/>
              </a:defRPr>
            </a:lvl2pPr>
            <a:lvl3pPr marL="1143000" indent="-228600">
              <a:defRPr sz="2400">
                <a:solidFill>
                  <a:schemeClr val="bg1"/>
                </a:solidFill>
                <a:latin typeface="Arial" panose="020B0604020202020204" pitchFamily="34" charset="0"/>
                <a:ea typeface="MS PGothic" panose="020B0600070205080204" pitchFamily="34" charset="-128"/>
              </a:defRPr>
            </a:lvl3pPr>
            <a:lvl4pPr marL="1600200" indent="-228600">
              <a:defRPr sz="2400">
                <a:solidFill>
                  <a:schemeClr val="bg1"/>
                </a:solidFill>
                <a:latin typeface="Arial" panose="020B0604020202020204" pitchFamily="34" charset="0"/>
                <a:ea typeface="MS PGothic" panose="020B0600070205080204" pitchFamily="34" charset="-128"/>
              </a:defRPr>
            </a:lvl4pPr>
            <a:lvl5pPr marL="2057400" indent="-228600">
              <a:defRPr sz="2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National Sanitary</a:t>
            </a:r>
            <a:r>
              <a:rPr kumimoji="0" lang="en-US" altLang="en-US" sz="4000" b="1" i="0" u="none" strike="noStrike" kern="1200" cap="none" spc="0" normalizeH="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&amp; Phytosanitary Workshop 2021</a:t>
            </a:r>
            <a:endParaRPr kumimoji="0" lang="en-ZA"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0" y="818866"/>
            <a:ext cx="12192000" cy="5500047"/>
          </a:xfrm>
          <a:prstGeom prst="rect">
            <a:avLst/>
          </a:prstGeom>
        </p:spPr>
      </p:pic>
      <p:sp>
        <p:nvSpPr>
          <p:cNvPr id="11" name="Rectangle 1">
            <a:extLst>
              <a:ext uri="{FF2B5EF4-FFF2-40B4-BE49-F238E27FC236}">
                <a16:creationId xmlns:a16="http://schemas.microsoft.com/office/drawing/2014/main" id="{BF736DD9-33E2-4DBD-9FEA-C3BFB98B1486}"/>
              </a:ext>
            </a:extLst>
          </p:cNvPr>
          <p:cNvSpPr>
            <a:spLocks noChangeArrowheads="1"/>
          </p:cNvSpPr>
          <p:nvPr/>
        </p:nvSpPr>
        <p:spPr bwMode="auto">
          <a:xfrm>
            <a:off x="404187" y="818866"/>
            <a:ext cx="38154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anose="020B0604020202020204" pitchFamily="34" charset="0"/>
                <a:ea typeface="MS PGothic" panose="020B0600070205080204" pitchFamily="34" charset="-128"/>
              </a:defRPr>
            </a:lvl1pPr>
            <a:lvl2pPr marL="742950" indent="-285750">
              <a:defRPr sz="2400">
                <a:solidFill>
                  <a:schemeClr val="bg1"/>
                </a:solidFill>
                <a:latin typeface="Arial" panose="020B0604020202020204" pitchFamily="34" charset="0"/>
                <a:ea typeface="MS PGothic" panose="020B0600070205080204" pitchFamily="34" charset="-128"/>
              </a:defRPr>
            </a:lvl2pPr>
            <a:lvl3pPr marL="1143000" indent="-228600">
              <a:defRPr sz="2400">
                <a:solidFill>
                  <a:schemeClr val="bg1"/>
                </a:solidFill>
                <a:latin typeface="Arial" panose="020B0604020202020204" pitchFamily="34" charset="0"/>
                <a:ea typeface="MS PGothic" panose="020B0600070205080204" pitchFamily="34" charset="-128"/>
              </a:defRPr>
            </a:lvl3pPr>
            <a:lvl4pPr marL="1600200" indent="-228600">
              <a:defRPr sz="2400">
                <a:solidFill>
                  <a:schemeClr val="bg1"/>
                </a:solidFill>
                <a:latin typeface="Arial" panose="020B0604020202020204" pitchFamily="34" charset="0"/>
                <a:ea typeface="MS PGothic" panose="020B0600070205080204" pitchFamily="34" charset="-128"/>
              </a:defRPr>
            </a:lvl4pPr>
            <a:lvl5pPr marL="2057400" indent="-228600">
              <a:defRPr sz="2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FOOD SAFETY</a:t>
            </a:r>
            <a:endParaRPr kumimoji="0" lang="en-ZA" altLang="en-US" sz="4000" b="1"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2" name="Text Box 5">
            <a:extLst>
              <a:ext uri="{FF2B5EF4-FFF2-40B4-BE49-F238E27FC236}">
                <a16:creationId xmlns:a16="http://schemas.microsoft.com/office/drawing/2014/main" id="{1B5613F9-5496-43D4-986D-45C839EF75B3}"/>
              </a:ext>
            </a:extLst>
          </p:cNvPr>
          <p:cNvSpPr txBox="1">
            <a:spLocks noChangeArrowheads="1"/>
          </p:cNvSpPr>
          <p:nvPr/>
        </p:nvSpPr>
        <p:spPr bwMode="auto">
          <a:xfrm>
            <a:off x="6583870" y="880041"/>
            <a:ext cx="51001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bg1"/>
                </a:solidFill>
                <a:latin typeface="Arial" panose="020B0604020202020204" pitchFamily="34" charset="0"/>
                <a:ea typeface="MS PGothic" panose="020B0600070205080204" pitchFamily="34" charset="-128"/>
              </a:defRPr>
            </a:lvl1pPr>
            <a:lvl2pPr marL="742950" indent="-285750">
              <a:defRPr sz="2400">
                <a:solidFill>
                  <a:schemeClr val="bg1"/>
                </a:solidFill>
                <a:latin typeface="Arial" panose="020B0604020202020204" pitchFamily="34" charset="0"/>
                <a:ea typeface="MS PGothic" panose="020B0600070205080204" pitchFamily="34" charset="-128"/>
              </a:defRPr>
            </a:lvl2pPr>
            <a:lvl3pPr marL="1143000" indent="-228600">
              <a:defRPr sz="2400">
                <a:solidFill>
                  <a:schemeClr val="bg1"/>
                </a:solidFill>
                <a:latin typeface="Arial" panose="020B0604020202020204" pitchFamily="34" charset="0"/>
                <a:ea typeface="MS PGothic" panose="020B0600070205080204" pitchFamily="34" charset="-128"/>
              </a:defRPr>
            </a:lvl3pPr>
            <a:lvl4pPr marL="1600200" indent="-228600">
              <a:defRPr sz="2400">
                <a:solidFill>
                  <a:schemeClr val="bg1"/>
                </a:solidFill>
                <a:latin typeface="Arial" panose="020B0604020202020204" pitchFamily="34" charset="0"/>
                <a:ea typeface="MS PGothic" panose="020B0600070205080204" pitchFamily="34" charset="-128"/>
              </a:defRPr>
            </a:lvl4pPr>
            <a:lvl5pPr marL="2057400" indent="-228600">
              <a:defRPr sz="2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b="1" i="0" u="none" strike="noStrike" kern="120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cs typeface="+mn-cs"/>
              </a:rPr>
              <a:t>PRESENTED BY :     KAY NAIDOO</a:t>
            </a:r>
          </a:p>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b="1" dirty="0">
                <a:solidFill>
                  <a:srgbClr val="FF0000"/>
                </a:solidFill>
                <a:latin typeface="Times New Roman" panose="02020603050405020304" pitchFamily="18" charset="0"/>
              </a:rPr>
              <a:t>Group Manager – Training Academy</a:t>
            </a:r>
            <a:endParaRPr kumimoji="0" lang="en-GB" altLang="en-US" b="1" i="0" u="none" strike="noStrike" kern="120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09772776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11814D-E0A7-4D10-B0C4-1C1A3C5E98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2" name="Rectangle 1">
            <a:extLst>
              <a:ext uri="{FF2B5EF4-FFF2-40B4-BE49-F238E27FC236}">
                <a16:creationId xmlns:a16="http://schemas.microsoft.com/office/drawing/2014/main" id="{2A7CEA6A-2C76-4937-A883-AB97FFD6BB85}"/>
              </a:ext>
            </a:extLst>
          </p:cNvPr>
          <p:cNvSpPr/>
          <p:nvPr/>
        </p:nvSpPr>
        <p:spPr>
          <a:xfrm>
            <a:off x="2721002" y="95417"/>
            <a:ext cx="6523966" cy="646331"/>
          </a:xfrm>
          <a:prstGeom prst="rect">
            <a:avLst/>
          </a:prstGeom>
        </p:spPr>
        <p:txBody>
          <a:bodyPr wrap="none">
            <a:spAutoFit/>
          </a:bodyPr>
          <a:lstStyle/>
          <a:p>
            <a:pPr lvl="0" algn="ctr">
              <a:defRPr/>
            </a:pPr>
            <a:r>
              <a:rPr lang="en-ZA" sz="3600" b="1" dirty="0">
                <a:solidFill>
                  <a:prstClr val="white"/>
                </a:solidFill>
                <a:latin typeface="Times New Roman" panose="02020603050405020304" pitchFamily="18" charset="0"/>
                <a:cs typeface="Times New Roman" panose="02020603050405020304" pitchFamily="18" charset="0"/>
              </a:rPr>
              <a:t>REGULATION 908  (HACCP)  </a:t>
            </a:r>
          </a:p>
        </p:txBody>
      </p:sp>
      <p:sp>
        <p:nvSpPr>
          <p:cNvPr id="24" name="TextBox 23">
            <a:extLst>
              <a:ext uri="{FF2B5EF4-FFF2-40B4-BE49-F238E27FC236}">
                <a16:creationId xmlns:a16="http://schemas.microsoft.com/office/drawing/2014/main" id="{5054BE5D-7174-446C-B65E-83DDA1E6E126}"/>
              </a:ext>
            </a:extLst>
          </p:cNvPr>
          <p:cNvSpPr txBox="1"/>
          <p:nvPr/>
        </p:nvSpPr>
        <p:spPr>
          <a:xfrm>
            <a:off x="1770606" y="2258613"/>
            <a:ext cx="8280920" cy="830997"/>
          </a:xfrm>
          <a:prstGeom prst="rect">
            <a:avLst/>
          </a:prstGeom>
          <a:noFill/>
        </p:spPr>
        <p:txBody>
          <a:bodyPr wrap="square" rtlCol="0">
            <a:spAutoFit/>
          </a:bodyPr>
          <a:lstStyle/>
          <a:p>
            <a:r>
              <a:rPr lang="en-ZA" sz="2400" b="1" dirty="0">
                <a:solidFill>
                  <a:schemeClr val="bg1"/>
                </a:solidFill>
                <a:latin typeface="Times New Roman" panose="02020603050405020304" pitchFamily="18" charset="0"/>
                <a:cs typeface="Times New Roman" panose="02020603050405020304" pitchFamily="18" charset="0"/>
              </a:rPr>
              <a:t>PUBLISHED – 2003</a:t>
            </a:r>
          </a:p>
          <a:p>
            <a:r>
              <a:rPr lang="en-ZA" sz="2400" b="1" dirty="0">
                <a:solidFill>
                  <a:schemeClr val="bg1"/>
                </a:solidFill>
                <a:latin typeface="Times New Roman" panose="02020603050405020304" pitchFamily="18" charset="0"/>
                <a:cs typeface="Times New Roman" panose="02020603050405020304" pitchFamily="18" charset="0"/>
              </a:rPr>
              <a:t>NO MANDATORY SECTORS  - GENERIC </a:t>
            </a:r>
          </a:p>
        </p:txBody>
      </p:sp>
      <p:sp>
        <p:nvSpPr>
          <p:cNvPr id="26" name="TextBox 25">
            <a:extLst>
              <a:ext uri="{FF2B5EF4-FFF2-40B4-BE49-F238E27FC236}">
                <a16:creationId xmlns:a16="http://schemas.microsoft.com/office/drawing/2014/main" id="{7536C20F-51A2-40BB-BB3D-16DC302B9E85}"/>
              </a:ext>
            </a:extLst>
          </p:cNvPr>
          <p:cNvSpPr txBox="1"/>
          <p:nvPr/>
        </p:nvSpPr>
        <p:spPr>
          <a:xfrm>
            <a:off x="1658296" y="1065418"/>
            <a:ext cx="9067923" cy="830997"/>
          </a:xfrm>
          <a:prstGeom prst="rect">
            <a:avLst/>
          </a:prstGeom>
          <a:noFill/>
        </p:spPr>
        <p:txBody>
          <a:bodyPr wrap="square" rtlCol="0">
            <a:spAutoFit/>
          </a:bodyPr>
          <a:lstStyle/>
          <a:p>
            <a:r>
              <a:rPr lang="en-ZA" sz="2400" b="1" dirty="0">
                <a:solidFill>
                  <a:schemeClr val="bg1"/>
                </a:solidFill>
                <a:latin typeface="Times New Roman" panose="02020603050405020304" pitchFamily="18" charset="0"/>
                <a:cs typeface="Times New Roman" panose="02020603050405020304" pitchFamily="18" charset="0"/>
              </a:rPr>
              <a:t>REGULATIONS RELATING TO THE HAZARD ANALYSIS AND CRITICAL  CONTROL POINT SYSTEM (HACCP SYSTEM)</a:t>
            </a:r>
          </a:p>
        </p:txBody>
      </p:sp>
      <p:graphicFrame>
        <p:nvGraphicFramePr>
          <p:cNvPr id="27" name="Table 26">
            <a:extLst>
              <a:ext uri="{FF2B5EF4-FFF2-40B4-BE49-F238E27FC236}">
                <a16:creationId xmlns:a16="http://schemas.microsoft.com/office/drawing/2014/main" id="{53F06881-8CD0-4DAF-9BBB-BFE45DBC91CD}"/>
              </a:ext>
            </a:extLst>
          </p:cNvPr>
          <p:cNvGraphicFramePr>
            <a:graphicFrameLocks noGrp="1"/>
          </p:cNvGraphicFramePr>
          <p:nvPr>
            <p:extLst>
              <p:ext uri="{D42A27DB-BD31-4B8C-83A1-F6EECF244321}">
                <p14:modId xmlns:p14="http://schemas.microsoft.com/office/powerpoint/2010/main" val="2681978896"/>
              </p:ext>
            </p:extLst>
          </p:nvPr>
        </p:nvGraphicFramePr>
        <p:xfrm>
          <a:off x="1294818" y="3244065"/>
          <a:ext cx="9794877" cy="3078480"/>
        </p:xfrm>
        <a:graphic>
          <a:graphicData uri="http://schemas.openxmlformats.org/drawingml/2006/table">
            <a:tbl>
              <a:tblPr firstRow="1" bandRow="1"/>
              <a:tblGrid>
                <a:gridCol w="3264959">
                  <a:extLst>
                    <a:ext uri="{9D8B030D-6E8A-4147-A177-3AD203B41FA5}">
                      <a16:colId xmlns:a16="http://schemas.microsoft.com/office/drawing/2014/main" val="20000"/>
                    </a:ext>
                  </a:extLst>
                </a:gridCol>
                <a:gridCol w="3264959">
                  <a:extLst>
                    <a:ext uri="{9D8B030D-6E8A-4147-A177-3AD203B41FA5}">
                      <a16:colId xmlns:a16="http://schemas.microsoft.com/office/drawing/2014/main" val="20001"/>
                    </a:ext>
                  </a:extLst>
                </a:gridCol>
                <a:gridCol w="3264959">
                  <a:extLst>
                    <a:ext uri="{9D8B030D-6E8A-4147-A177-3AD203B41FA5}">
                      <a16:colId xmlns:a16="http://schemas.microsoft.com/office/drawing/2014/main" val="20002"/>
                    </a:ext>
                  </a:extLst>
                </a:gridCol>
              </a:tblGrid>
              <a:tr h="576064">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l" defTabSz="91294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mn-lt"/>
                          <a:ea typeface="+mn-ea"/>
                          <a:cs typeface="+mn-cs"/>
                        </a:rPr>
                        <a:t>NOVEMBER 2009 -  AMENDMENT  - outbreak of Aflatoxins in peanut butter</a:t>
                      </a:r>
                    </a:p>
                    <a:p>
                      <a:endParaRPr lang="en-ZA" sz="20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0000"/>
                  </a:ext>
                </a:extLst>
              </a:tr>
              <a:tr h="5604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ZA" b="1" dirty="0"/>
                        <a:t>SECTOR</a:t>
                      </a:r>
                      <a:r>
                        <a:rPr lang="en-ZA" b="1" baseline="0" dirty="0"/>
                        <a:t> </a:t>
                      </a:r>
                      <a:endParaRPr lang="en-ZA"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ZA" sz="1800" b="1" dirty="0">
                          <a:effectLst/>
                          <a:latin typeface="+mn-lt"/>
                          <a:ea typeface="Calibri"/>
                          <a:cs typeface="Times New Roman"/>
                        </a:rPr>
                        <a:t>FOOD HANDLING ENTERPRISE </a:t>
                      </a:r>
                      <a:endParaRPr lang="en-ZA"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ZA" sz="1800" b="1" kern="1200" dirty="0">
                          <a:solidFill>
                            <a:schemeClr val="dk1"/>
                          </a:solidFill>
                          <a:effectLst/>
                          <a:latin typeface="+mn-lt"/>
                          <a:ea typeface="+mn-ea"/>
                          <a:cs typeface="+mn-cs"/>
                        </a:rPr>
                        <a:t>DATE LISTED </a:t>
                      </a:r>
                      <a:endParaRPr lang="en-ZA"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5604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ZA" sz="1800" b="1" dirty="0">
                          <a:effectLst/>
                          <a:latin typeface="+mn-lt"/>
                          <a:ea typeface="Calibri"/>
                          <a:cs typeface="Times New Roman"/>
                        </a:rPr>
                        <a:t>VEGETABLES, FRUIT, NUTS OR OTHER PARTS OF PLANTS PREPARATIONS AND PRODUCTS </a:t>
                      </a:r>
                      <a:endParaRPr lang="en-ZA"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ZA" sz="1800" b="1" dirty="0">
                          <a:effectLst/>
                          <a:latin typeface="+mn-lt"/>
                          <a:ea typeface="Calibri"/>
                          <a:cs typeface="Times New Roman"/>
                        </a:rPr>
                        <a:t>PROCESSORS: GROUNDNUTS: a. Peanut sorting/grading Facilities b. Peanut butter Manufacturers </a:t>
                      </a:r>
                    </a:p>
                    <a:p>
                      <a:endParaRPr lang="en-ZA"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ZA" sz="1800" b="1" dirty="0">
                          <a:effectLst/>
                          <a:latin typeface="+mn-lt"/>
                          <a:ea typeface="Calibri"/>
                          <a:cs typeface="Times New Roman"/>
                        </a:rPr>
                        <a:t>Within one year of the publication of the final notice</a:t>
                      </a:r>
                    </a:p>
                    <a:p>
                      <a:endParaRPr lang="en-ZA" sz="1800" b="1" dirty="0">
                        <a:effectLst/>
                        <a:latin typeface="+mn-lt"/>
                        <a:cs typeface="Times New Roman"/>
                      </a:endParaRPr>
                    </a:p>
                    <a:p>
                      <a:r>
                        <a:rPr lang="en-ZA" sz="1800" b="1" dirty="0">
                          <a:effectLst/>
                          <a:latin typeface="+mn-lt"/>
                          <a:cs typeface="Times New Roman"/>
                        </a:rPr>
                        <a:t>(DEC 2010)</a:t>
                      </a:r>
                      <a:endParaRPr lang="en-ZA"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163707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11814D-E0A7-4D10-B0C4-1C1A3C5E98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2" name="Rectangle 1">
            <a:extLst>
              <a:ext uri="{FF2B5EF4-FFF2-40B4-BE49-F238E27FC236}">
                <a16:creationId xmlns:a16="http://schemas.microsoft.com/office/drawing/2014/main" id="{2A7CEA6A-2C76-4937-A883-AB97FFD6BB85}"/>
              </a:ext>
            </a:extLst>
          </p:cNvPr>
          <p:cNvSpPr/>
          <p:nvPr/>
        </p:nvSpPr>
        <p:spPr>
          <a:xfrm>
            <a:off x="2721002" y="95417"/>
            <a:ext cx="6523966" cy="646331"/>
          </a:xfrm>
          <a:prstGeom prst="rect">
            <a:avLst/>
          </a:prstGeom>
        </p:spPr>
        <p:txBody>
          <a:bodyPr wrap="none">
            <a:spAutoFit/>
          </a:bodyPr>
          <a:lstStyle/>
          <a:p>
            <a:pPr lvl="0" algn="ctr">
              <a:defRPr/>
            </a:pPr>
            <a:r>
              <a:rPr lang="en-ZA" sz="3600" b="1" dirty="0">
                <a:solidFill>
                  <a:prstClr val="white"/>
                </a:solidFill>
                <a:latin typeface="Times New Roman" panose="02020603050405020304" pitchFamily="18" charset="0"/>
                <a:cs typeface="Times New Roman" panose="02020603050405020304" pitchFamily="18" charset="0"/>
              </a:rPr>
              <a:t>REGULATION 908  (HACCP)  </a:t>
            </a:r>
          </a:p>
        </p:txBody>
      </p:sp>
      <p:graphicFrame>
        <p:nvGraphicFramePr>
          <p:cNvPr id="7" name="Table 6">
            <a:extLst>
              <a:ext uri="{FF2B5EF4-FFF2-40B4-BE49-F238E27FC236}">
                <a16:creationId xmlns:a16="http://schemas.microsoft.com/office/drawing/2014/main" id="{C9D63533-C632-45C6-8296-D1192EC07EBC}"/>
              </a:ext>
            </a:extLst>
          </p:cNvPr>
          <p:cNvGraphicFramePr>
            <a:graphicFrameLocks noGrp="1"/>
          </p:cNvGraphicFramePr>
          <p:nvPr>
            <p:extLst>
              <p:ext uri="{D42A27DB-BD31-4B8C-83A1-F6EECF244321}">
                <p14:modId xmlns:p14="http://schemas.microsoft.com/office/powerpoint/2010/main" val="2635816859"/>
              </p:ext>
            </p:extLst>
          </p:nvPr>
        </p:nvGraphicFramePr>
        <p:xfrm>
          <a:off x="369870" y="932780"/>
          <a:ext cx="10777590" cy="4782895"/>
        </p:xfrm>
        <a:graphic>
          <a:graphicData uri="http://schemas.openxmlformats.org/drawingml/2006/table">
            <a:tbl>
              <a:tblPr firstRow="1" bandRow="1"/>
              <a:tblGrid>
                <a:gridCol w="3756916">
                  <a:extLst>
                    <a:ext uri="{9D8B030D-6E8A-4147-A177-3AD203B41FA5}">
                      <a16:colId xmlns:a16="http://schemas.microsoft.com/office/drawing/2014/main" val="20000"/>
                    </a:ext>
                  </a:extLst>
                </a:gridCol>
                <a:gridCol w="3510337">
                  <a:extLst>
                    <a:ext uri="{9D8B030D-6E8A-4147-A177-3AD203B41FA5}">
                      <a16:colId xmlns:a16="http://schemas.microsoft.com/office/drawing/2014/main" val="20001"/>
                    </a:ext>
                  </a:extLst>
                </a:gridCol>
                <a:gridCol w="3510337">
                  <a:extLst>
                    <a:ext uri="{9D8B030D-6E8A-4147-A177-3AD203B41FA5}">
                      <a16:colId xmlns:a16="http://schemas.microsoft.com/office/drawing/2014/main" val="20002"/>
                    </a:ext>
                  </a:extLst>
                </a:gridCol>
              </a:tblGrid>
              <a:tr h="788013">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l" defTabSz="91294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mn-lt"/>
                          <a:ea typeface="+mn-ea"/>
                          <a:cs typeface="+mn-cs"/>
                        </a:rPr>
                        <a:t>JUNE 2018-  AMENDMENT  (</a:t>
                      </a:r>
                      <a:r>
                        <a:rPr kumimoji="0" lang="en-ZA" sz="2000" b="1" i="0" u="none" strike="noStrike" kern="1200" cap="none" spc="0" normalizeH="0" baseline="0" noProof="0" dirty="0" err="1">
                          <a:ln>
                            <a:noFill/>
                          </a:ln>
                          <a:solidFill>
                            <a:prstClr val="black"/>
                          </a:solidFill>
                          <a:effectLst/>
                          <a:uLnTx/>
                          <a:uFillTx/>
                          <a:latin typeface="+mn-lt"/>
                          <a:ea typeface="+mn-ea"/>
                          <a:cs typeface="+mn-cs"/>
                        </a:rPr>
                        <a:t>Lesteria</a:t>
                      </a:r>
                      <a:r>
                        <a:rPr kumimoji="0" lang="en-ZA" sz="2000" b="1" i="0" u="none" strike="noStrike" kern="1200" cap="none" spc="0" normalizeH="0" baseline="0" noProof="0" dirty="0">
                          <a:ln>
                            <a:noFill/>
                          </a:ln>
                          <a:solidFill>
                            <a:prstClr val="black"/>
                          </a:solidFill>
                          <a:effectLst/>
                          <a:uLnTx/>
                          <a:uFillTx/>
                          <a:latin typeface="+mn-lt"/>
                          <a:ea typeface="+mn-ea"/>
                          <a:cs typeface="+mn-cs"/>
                        </a:rPr>
                        <a:t> Outbreak)</a:t>
                      </a:r>
                    </a:p>
                    <a:p>
                      <a:endParaRPr lang="en-ZA" sz="20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0000"/>
                  </a:ext>
                </a:extLst>
              </a:tr>
              <a:tr h="71949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ZA" sz="1800" b="1" dirty="0"/>
                        <a:t>SECTOR</a:t>
                      </a:r>
                      <a:r>
                        <a:rPr lang="en-ZA" sz="1800" b="1" baseline="0" dirty="0"/>
                        <a:t> </a:t>
                      </a:r>
                      <a:endParaRPr lang="en-ZA" sz="18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ZA" sz="1800" b="1" dirty="0">
                          <a:effectLst/>
                          <a:latin typeface="+mn-lt"/>
                          <a:ea typeface="Calibri"/>
                          <a:cs typeface="Times New Roman"/>
                        </a:rPr>
                        <a:t>FOOD HANDLING ENTERPRISE </a:t>
                      </a:r>
                      <a:endParaRPr lang="en-ZA" sz="18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ZA" sz="1800" b="1" kern="1200" dirty="0">
                          <a:solidFill>
                            <a:schemeClr val="dk1"/>
                          </a:solidFill>
                          <a:effectLst/>
                          <a:latin typeface="+mn-lt"/>
                          <a:ea typeface="+mn-ea"/>
                          <a:cs typeface="+mn-cs"/>
                        </a:rPr>
                        <a:t>DATE LISTED </a:t>
                      </a:r>
                      <a:endParaRPr lang="en-ZA" sz="18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16376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en-ZA" sz="1800" b="1" dirty="0">
                          <a:effectLst/>
                          <a:latin typeface="+mn-lt"/>
                          <a:ea typeface="Calibri"/>
                          <a:cs typeface="Times New Roman"/>
                        </a:rPr>
                        <a:t>MEAT AND EDIBLE MEAT</a:t>
                      </a:r>
                    </a:p>
                    <a:p>
                      <a:pPr>
                        <a:lnSpc>
                          <a:spcPct val="115000"/>
                        </a:lnSpc>
                        <a:spcAft>
                          <a:spcPts val="0"/>
                        </a:spcAft>
                      </a:pPr>
                      <a:r>
                        <a:rPr lang="en-ZA" sz="1800" b="1" dirty="0">
                          <a:effectLst/>
                          <a:latin typeface="+mn-lt"/>
                          <a:ea typeface="Calibri"/>
                          <a:cs typeface="Times New Roman"/>
                        </a:rPr>
                        <a:t>OFFAL, PREPARATIONS</a:t>
                      </a:r>
                    </a:p>
                    <a:p>
                      <a:pPr>
                        <a:lnSpc>
                          <a:spcPct val="115000"/>
                        </a:lnSpc>
                        <a:spcAft>
                          <a:spcPts val="0"/>
                        </a:spcAft>
                      </a:pPr>
                      <a:r>
                        <a:rPr lang="en-ZA" sz="1800" b="1" dirty="0">
                          <a:effectLst/>
                          <a:latin typeface="+mn-lt"/>
                          <a:ea typeface="Calibri"/>
                          <a:cs typeface="Times New Roman"/>
                        </a:rPr>
                        <a:t>AND PRODUCTS</a:t>
                      </a:r>
                    </a:p>
                    <a:p>
                      <a:endParaRPr lang="en-ZA" sz="18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en-ZA" sz="1800" b="1" dirty="0">
                          <a:effectLst/>
                          <a:latin typeface="+mn-lt"/>
                          <a:ea typeface="Calibri"/>
                          <a:cs typeface="Times New Roman"/>
                        </a:rPr>
                        <a:t>ALL PROCESSORS OF</a:t>
                      </a:r>
                    </a:p>
                    <a:p>
                      <a:pPr>
                        <a:lnSpc>
                          <a:spcPct val="115000"/>
                        </a:lnSpc>
                        <a:spcAft>
                          <a:spcPts val="0"/>
                        </a:spcAft>
                      </a:pPr>
                      <a:r>
                        <a:rPr lang="en-ZA" sz="1800" b="1" dirty="0">
                          <a:effectLst/>
                          <a:latin typeface="+mn-lt"/>
                          <a:ea typeface="Calibri"/>
                          <a:cs typeface="Times New Roman"/>
                        </a:rPr>
                        <a:t>READY -TO -EAT HEAT</a:t>
                      </a:r>
                    </a:p>
                    <a:p>
                      <a:pPr>
                        <a:lnSpc>
                          <a:spcPct val="115000"/>
                        </a:lnSpc>
                        <a:spcAft>
                          <a:spcPts val="0"/>
                        </a:spcAft>
                      </a:pPr>
                      <a:r>
                        <a:rPr lang="en-ZA" sz="1800" b="1" dirty="0">
                          <a:effectLst/>
                          <a:latin typeface="+mn-lt"/>
                          <a:ea typeface="Calibri"/>
                          <a:cs typeface="Times New Roman"/>
                        </a:rPr>
                        <a:t>TREATEDMEAT</a:t>
                      </a:r>
                    </a:p>
                    <a:p>
                      <a:pPr>
                        <a:lnSpc>
                          <a:spcPct val="115000"/>
                        </a:lnSpc>
                        <a:spcAft>
                          <a:spcPts val="0"/>
                        </a:spcAft>
                      </a:pPr>
                      <a:r>
                        <a:rPr lang="en-ZA" sz="1800" b="1" dirty="0">
                          <a:effectLst/>
                          <a:latin typeface="+mn-lt"/>
                          <a:ea typeface="Calibri"/>
                          <a:cs typeface="Times New Roman"/>
                        </a:rPr>
                        <a:t>PRODUCTSAS DEFINED</a:t>
                      </a:r>
                    </a:p>
                    <a:p>
                      <a:r>
                        <a:rPr lang="en-ZA" sz="1800" b="1" dirty="0">
                          <a:effectLst/>
                          <a:latin typeface="+mn-lt"/>
                          <a:ea typeface="Calibri"/>
                        </a:rPr>
                        <a:t>IN SANS 885</a:t>
                      </a:r>
                      <a:endParaRPr lang="en-ZA" sz="18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en-ZA" sz="1800" b="1" dirty="0">
                          <a:effectLst/>
                          <a:latin typeface="+mn-lt"/>
                          <a:ea typeface="Calibri"/>
                          <a:cs typeface="Times New Roman"/>
                        </a:rPr>
                        <a:t>WITHIN NINE (9)</a:t>
                      </a:r>
                    </a:p>
                    <a:p>
                      <a:pPr>
                        <a:lnSpc>
                          <a:spcPct val="115000"/>
                        </a:lnSpc>
                        <a:spcAft>
                          <a:spcPts val="0"/>
                        </a:spcAft>
                      </a:pPr>
                      <a:r>
                        <a:rPr lang="en-ZA" sz="1800" b="1" dirty="0">
                          <a:effectLst/>
                          <a:latin typeface="+mn-lt"/>
                          <a:ea typeface="Calibri"/>
                          <a:cs typeface="Times New Roman"/>
                        </a:rPr>
                        <a:t>MONTHS OF THE</a:t>
                      </a:r>
                    </a:p>
                    <a:p>
                      <a:pPr>
                        <a:lnSpc>
                          <a:spcPct val="115000"/>
                        </a:lnSpc>
                        <a:spcAft>
                          <a:spcPts val="0"/>
                        </a:spcAft>
                      </a:pPr>
                      <a:r>
                        <a:rPr lang="en-ZA" sz="1800" b="1" dirty="0">
                          <a:effectLst/>
                          <a:latin typeface="+mn-lt"/>
                          <a:ea typeface="Calibri"/>
                          <a:cs typeface="Times New Roman"/>
                        </a:rPr>
                        <a:t>PUBLICATION OF THIS</a:t>
                      </a:r>
                    </a:p>
                    <a:p>
                      <a:r>
                        <a:rPr lang="en-ZA" sz="1800" b="1" dirty="0">
                          <a:effectLst/>
                          <a:latin typeface="+mn-lt"/>
                          <a:ea typeface="Calibri"/>
                        </a:rPr>
                        <a:t>NOTICE</a:t>
                      </a:r>
                    </a:p>
                    <a:p>
                      <a:r>
                        <a:rPr lang="en-ZA" sz="1800" b="1" dirty="0">
                          <a:effectLst/>
                          <a:latin typeface="+mn-lt"/>
                        </a:rPr>
                        <a:t>(MARCH</a:t>
                      </a:r>
                      <a:r>
                        <a:rPr lang="en-ZA" sz="1800" b="1" baseline="0" dirty="0">
                          <a:effectLst/>
                          <a:latin typeface="+mn-lt"/>
                        </a:rPr>
                        <a:t> 2019)</a:t>
                      </a:r>
                      <a:endParaRPr lang="en-ZA" sz="18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16376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en-ZA" sz="1800" b="1" dirty="0">
                          <a:effectLst/>
                          <a:latin typeface="+mn-lt"/>
                          <a:ea typeface="Calibri"/>
                          <a:cs typeface="Times New Roman"/>
                        </a:rPr>
                        <a:t>POULTRY, PREPARATIONS</a:t>
                      </a:r>
                    </a:p>
                    <a:p>
                      <a:r>
                        <a:rPr lang="en-ZA" sz="1800" b="1" dirty="0">
                          <a:effectLst/>
                          <a:latin typeface="+mn-lt"/>
                          <a:ea typeface="Calibri"/>
                        </a:rPr>
                        <a:t>AND PRODUCTS</a:t>
                      </a:r>
                      <a:endParaRPr lang="en-ZA" sz="18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en-ZA" sz="1800" b="1" dirty="0">
                          <a:effectLst/>
                          <a:latin typeface="+mn-lt"/>
                          <a:ea typeface="Calibri"/>
                          <a:cs typeface="Times New Roman"/>
                        </a:rPr>
                        <a:t>All PROCESSORS OF</a:t>
                      </a:r>
                    </a:p>
                    <a:p>
                      <a:pPr>
                        <a:lnSpc>
                          <a:spcPct val="115000"/>
                        </a:lnSpc>
                        <a:spcAft>
                          <a:spcPts val="0"/>
                        </a:spcAft>
                      </a:pPr>
                      <a:r>
                        <a:rPr lang="en-ZA" sz="1800" b="1" dirty="0">
                          <a:effectLst/>
                          <a:latin typeface="+mn-lt"/>
                          <a:ea typeface="Calibri"/>
                          <a:cs typeface="Times New Roman"/>
                        </a:rPr>
                        <a:t>READY -TO -EAT HEAT</a:t>
                      </a:r>
                    </a:p>
                    <a:p>
                      <a:pPr>
                        <a:lnSpc>
                          <a:spcPct val="115000"/>
                        </a:lnSpc>
                        <a:spcAft>
                          <a:spcPts val="0"/>
                        </a:spcAft>
                      </a:pPr>
                      <a:r>
                        <a:rPr lang="en-ZA" sz="1800" b="1" dirty="0">
                          <a:effectLst/>
                          <a:latin typeface="+mn-lt"/>
                          <a:ea typeface="Calibri"/>
                          <a:cs typeface="Times New Roman"/>
                        </a:rPr>
                        <a:t>TREATED POULTRY</a:t>
                      </a:r>
                    </a:p>
                    <a:p>
                      <a:pPr>
                        <a:lnSpc>
                          <a:spcPct val="115000"/>
                        </a:lnSpc>
                        <a:spcAft>
                          <a:spcPts val="0"/>
                        </a:spcAft>
                      </a:pPr>
                      <a:r>
                        <a:rPr lang="en-ZA" sz="1800" b="1" dirty="0">
                          <a:effectLst/>
                          <a:latin typeface="+mn-lt"/>
                          <a:ea typeface="Calibri"/>
                          <a:cs typeface="Times New Roman"/>
                        </a:rPr>
                        <a:t>PRODUCTS AS DEFINED</a:t>
                      </a:r>
                    </a:p>
                    <a:p>
                      <a:r>
                        <a:rPr lang="en-ZA" sz="1800" b="1" dirty="0">
                          <a:effectLst/>
                          <a:latin typeface="+mn-lt"/>
                          <a:ea typeface="Calibri"/>
                        </a:rPr>
                        <a:t>IN SANS 885</a:t>
                      </a:r>
                      <a:endParaRPr lang="en-ZA" sz="18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en-ZA" sz="1800" b="1" dirty="0">
                          <a:effectLst/>
                          <a:latin typeface="+mn-lt"/>
                          <a:ea typeface="Calibri"/>
                          <a:cs typeface="Times New Roman"/>
                        </a:rPr>
                        <a:t>WITHIN NINE (9)</a:t>
                      </a:r>
                    </a:p>
                    <a:p>
                      <a:pPr>
                        <a:lnSpc>
                          <a:spcPct val="115000"/>
                        </a:lnSpc>
                        <a:spcAft>
                          <a:spcPts val="0"/>
                        </a:spcAft>
                      </a:pPr>
                      <a:r>
                        <a:rPr lang="en-ZA" sz="1800" b="1" dirty="0">
                          <a:effectLst/>
                          <a:latin typeface="+mn-lt"/>
                          <a:ea typeface="Calibri"/>
                          <a:cs typeface="Times New Roman"/>
                        </a:rPr>
                        <a:t>MONTHS OF THE</a:t>
                      </a:r>
                    </a:p>
                    <a:p>
                      <a:pPr>
                        <a:lnSpc>
                          <a:spcPct val="115000"/>
                        </a:lnSpc>
                        <a:spcAft>
                          <a:spcPts val="0"/>
                        </a:spcAft>
                      </a:pPr>
                      <a:r>
                        <a:rPr lang="en-ZA" sz="1800" b="1" dirty="0">
                          <a:effectLst/>
                          <a:latin typeface="+mn-lt"/>
                          <a:ea typeface="Calibri"/>
                          <a:cs typeface="Times New Roman"/>
                        </a:rPr>
                        <a:t>PUBLICATION OF THIS</a:t>
                      </a:r>
                    </a:p>
                    <a:p>
                      <a:r>
                        <a:rPr lang="en-ZA" sz="1800" b="1" dirty="0">
                          <a:effectLst/>
                          <a:latin typeface="+mn-lt"/>
                          <a:ea typeface="Calibri"/>
                        </a:rPr>
                        <a:t>NOTICE</a:t>
                      </a:r>
                    </a:p>
                    <a:p>
                      <a:r>
                        <a:rPr lang="en-ZA" sz="1800" b="1" dirty="0">
                          <a:effectLst/>
                          <a:latin typeface="+mn-lt"/>
                        </a:rPr>
                        <a:t>(MARCH 2019)</a:t>
                      </a:r>
                      <a:endParaRPr lang="en-ZA" sz="18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C6DE571C-7E9F-46A8-B04E-5C287CA7E2F8}"/>
              </a:ext>
            </a:extLst>
          </p:cNvPr>
          <p:cNvSpPr txBox="1"/>
          <p:nvPr/>
        </p:nvSpPr>
        <p:spPr>
          <a:xfrm>
            <a:off x="1982911" y="5762748"/>
            <a:ext cx="9339209"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SANS 885 – PROCESSED MEAT PRODUCTS </a:t>
            </a:r>
          </a:p>
        </p:txBody>
      </p:sp>
    </p:spTree>
    <p:extLst>
      <p:ext uri="{BB962C8B-B14F-4D97-AF65-F5344CB8AC3E}">
        <p14:creationId xmlns:p14="http://schemas.microsoft.com/office/powerpoint/2010/main" val="135772631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11814D-E0A7-4D10-B0C4-1C1A3C5E98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3" name="Rectangle 2">
            <a:extLst>
              <a:ext uri="{FF2B5EF4-FFF2-40B4-BE49-F238E27FC236}">
                <a16:creationId xmlns:a16="http://schemas.microsoft.com/office/drawing/2014/main" id="{A4C3391B-7455-4E43-B46A-642DE4D0084C}"/>
              </a:ext>
            </a:extLst>
          </p:cNvPr>
          <p:cNvSpPr/>
          <p:nvPr/>
        </p:nvSpPr>
        <p:spPr>
          <a:xfrm>
            <a:off x="996594" y="249844"/>
            <a:ext cx="9503594" cy="523220"/>
          </a:xfrm>
          <a:prstGeom prst="rect">
            <a:avLst/>
          </a:prstGeom>
        </p:spPr>
        <p:txBody>
          <a:bodyPr wrap="square">
            <a:spAutoFit/>
          </a:bodyPr>
          <a:lstStyle/>
          <a:p>
            <a:pPr lvl="0" algn="ctr">
              <a:defRPr/>
            </a:pPr>
            <a:r>
              <a:rPr lang="en-ZA" sz="2800" b="1" dirty="0">
                <a:solidFill>
                  <a:prstClr val="white"/>
                </a:solidFill>
                <a:latin typeface="Times New Roman" panose="02020603050405020304" pitchFamily="18" charset="0"/>
                <a:cs typeface="Times New Roman" panose="02020603050405020304" pitchFamily="18" charset="0"/>
              </a:rPr>
              <a:t>GETTING PRODUCT ONTO SUPERMARKET SHELVES</a:t>
            </a:r>
          </a:p>
        </p:txBody>
      </p:sp>
      <p:sp>
        <p:nvSpPr>
          <p:cNvPr id="20" name="TextBox 19">
            <a:extLst>
              <a:ext uri="{FF2B5EF4-FFF2-40B4-BE49-F238E27FC236}">
                <a16:creationId xmlns:a16="http://schemas.microsoft.com/office/drawing/2014/main" id="{8660C503-5B05-45CA-AA4C-F779EB93CC2A}"/>
              </a:ext>
            </a:extLst>
          </p:cNvPr>
          <p:cNvSpPr txBox="1"/>
          <p:nvPr/>
        </p:nvSpPr>
        <p:spPr>
          <a:xfrm flipH="1">
            <a:off x="1971785" y="939248"/>
            <a:ext cx="7920879" cy="1077218"/>
          </a:xfrm>
          <a:prstGeom prst="rect">
            <a:avLst/>
          </a:prstGeom>
          <a:noFill/>
        </p:spPr>
        <p:txBody>
          <a:bodyPr wrap="square" rtlCol="0">
            <a:spAutoFit/>
          </a:bodyPr>
          <a:lstStyle/>
          <a:p>
            <a:r>
              <a:rPr lang="en-ZA" sz="3200" b="1" dirty="0">
                <a:solidFill>
                  <a:schemeClr val="bg1"/>
                </a:solidFill>
                <a:latin typeface="Times New Roman" panose="02020603050405020304" pitchFamily="18" charset="0"/>
                <a:cs typeface="Times New Roman" panose="02020603050405020304" pitchFamily="18" charset="0"/>
              </a:rPr>
              <a:t>All major retailers in South Africa – require some sort  of Food Safety Certification </a:t>
            </a:r>
          </a:p>
        </p:txBody>
      </p:sp>
      <p:sp>
        <p:nvSpPr>
          <p:cNvPr id="21" name="TextBox 20">
            <a:extLst>
              <a:ext uri="{FF2B5EF4-FFF2-40B4-BE49-F238E27FC236}">
                <a16:creationId xmlns:a16="http://schemas.microsoft.com/office/drawing/2014/main" id="{1E1B91AD-F00F-4006-AFC5-9875A3E0F908}"/>
              </a:ext>
            </a:extLst>
          </p:cNvPr>
          <p:cNvSpPr txBox="1"/>
          <p:nvPr/>
        </p:nvSpPr>
        <p:spPr>
          <a:xfrm flipH="1">
            <a:off x="2471126" y="2528284"/>
            <a:ext cx="6922199" cy="584775"/>
          </a:xfrm>
          <a:prstGeom prst="rect">
            <a:avLst/>
          </a:prstGeom>
          <a:noFill/>
        </p:spPr>
        <p:txBody>
          <a:bodyPr wrap="square" rtlCol="0">
            <a:spAutoFit/>
          </a:bodyPr>
          <a:lstStyle/>
          <a:p>
            <a:r>
              <a:rPr lang="en-ZA" sz="3200" b="1" dirty="0">
                <a:solidFill>
                  <a:schemeClr val="bg1"/>
                </a:solidFill>
                <a:latin typeface="Times New Roman" panose="02020603050405020304" pitchFamily="18" charset="0"/>
                <a:cs typeface="Times New Roman" panose="02020603050405020304" pitchFamily="18" charset="0"/>
              </a:rPr>
              <a:t>GFSI Global Markets Programme</a:t>
            </a:r>
          </a:p>
        </p:txBody>
      </p:sp>
      <p:grpSp>
        <p:nvGrpSpPr>
          <p:cNvPr id="8" name="Group 7">
            <a:extLst>
              <a:ext uri="{FF2B5EF4-FFF2-40B4-BE49-F238E27FC236}">
                <a16:creationId xmlns:a16="http://schemas.microsoft.com/office/drawing/2014/main" id="{7D76B10E-C62F-4898-BD97-627908737F4C}"/>
              </a:ext>
            </a:extLst>
          </p:cNvPr>
          <p:cNvGrpSpPr/>
          <p:nvPr/>
        </p:nvGrpSpPr>
        <p:grpSpPr>
          <a:xfrm>
            <a:off x="1858626" y="3386574"/>
            <a:ext cx="3883631" cy="2311386"/>
            <a:chOff x="1818526" y="3454400"/>
            <a:chExt cx="3883631" cy="2311386"/>
          </a:xfrm>
        </p:grpSpPr>
        <p:sp>
          <p:nvSpPr>
            <p:cNvPr id="5" name="TextBox 4">
              <a:extLst>
                <a:ext uri="{FF2B5EF4-FFF2-40B4-BE49-F238E27FC236}">
                  <a16:creationId xmlns:a16="http://schemas.microsoft.com/office/drawing/2014/main" id="{4172DC92-D495-49CC-9716-D2B8C6034839}"/>
                </a:ext>
              </a:extLst>
            </p:cNvPr>
            <p:cNvSpPr txBox="1"/>
            <p:nvPr/>
          </p:nvSpPr>
          <p:spPr>
            <a:xfrm>
              <a:off x="1818526" y="4196126"/>
              <a:ext cx="3883631" cy="1569660"/>
            </a:xfrm>
            <a:prstGeom prst="rect">
              <a:avLst/>
            </a:prstGeom>
            <a:noFill/>
          </p:spPr>
          <p:txBody>
            <a:bodyPr wrap="square" rtlCol="0">
              <a:spAutoFit/>
            </a:bodyPr>
            <a:lstStyle/>
            <a:p>
              <a:r>
                <a:rPr lang="en-ZA" sz="3200" b="1" dirty="0">
                  <a:solidFill>
                    <a:schemeClr val="bg1"/>
                  </a:solidFill>
                  <a:latin typeface="Times New Roman" panose="02020603050405020304" pitchFamily="18" charset="0"/>
                  <a:cs typeface="Times New Roman" panose="02020603050405020304" pitchFamily="18" charset="0"/>
                </a:rPr>
                <a:t>CGCSA </a:t>
              </a:r>
            </a:p>
            <a:p>
              <a:r>
                <a:rPr lang="en-ZA" sz="3200" b="1" dirty="0">
                  <a:solidFill>
                    <a:schemeClr val="bg1"/>
                  </a:solidFill>
                  <a:latin typeface="Times New Roman" panose="02020603050405020304" pitchFamily="18" charset="0"/>
                  <a:cs typeface="Times New Roman" panose="02020603050405020304" pitchFamily="18" charset="0"/>
                </a:rPr>
                <a:t>Global Markets Programme </a:t>
              </a:r>
            </a:p>
          </p:txBody>
        </p:sp>
        <p:sp>
          <p:nvSpPr>
            <p:cNvPr id="7" name="Arrow: Down 6">
              <a:extLst>
                <a:ext uri="{FF2B5EF4-FFF2-40B4-BE49-F238E27FC236}">
                  <a16:creationId xmlns:a16="http://schemas.microsoft.com/office/drawing/2014/main" id="{A7DD76BC-1D3E-4DFE-B878-F4616B3E7BD0}"/>
                </a:ext>
              </a:extLst>
            </p:cNvPr>
            <p:cNvSpPr/>
            <p:nvPr/>
          </p:nvSpPr>
          <p:spPr bwMode="auto">
            <a:xfrm>
              <a:off x="3575407" y="3454400"/>
              <a:ext cx="534256" cy="880931"/>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800" b="1" i="0" u="none" strike="noStrike" cap="none" normalizeH="0" baseline="0">
                <a:ln>
                  <a:noFill/>
                </a:ln>
                <a:solidFill>
                  <a:schemeClr val="tx1"/>
                </a:solidFill>
                <a:effectLst/>
                <a:latin typeface="Times New Roman" pitchFamily="18" charset="0"/>
                <a:ea typeface="MS PGothic" pitchFamily="34" charset="-128"/>
              </a:endParaRPr>
            </a:p>
          </p:txBody>
        </p:sp>
      </p:grpSp>
      <p:grpSp>
        <p:nvGrpSpPr>
          <p:cNvPr id="9" name="Group 8">
            <a:extLst>
              <a:ext uri="{FF2B5EF4-FFF2-40B4-BE49-F238E27FC236}">
                <a16:creationId xmlns:a16="http://schemas.microsoft.com/office/drawing/2014/main" id="{109D9407-BC1B-4748-A0A2-226E1D5D304D}"/>
              </a:ext>
            </a:extLst>
          </p:cNvPr>
          <p:cNvGrpSpPr/>
          <p:nvPr/>
        </p:nvGrpSpPr>
        <p:grpSpPr>
          <a:xfrm>
            <a:off x="7054351" y="3241669"/>
            <a:ext cx="3359649" cy="2464686"/>
            <a:chOff x="7054351" y="3241669"/>
            <a:chExt cx="3359649" cy="2464686"/>
          </a:xfrm>
        </p:grpSpPr>
        <p:sp>
          <p:nvSpPr>
            <p:cNvPr id="6" name="TextBox 5">
              <a:extLst>
                <a:ext uri="{FF2B5EF4-FFF2-40B4-BE49-F238E27FC236}">
                  <a16:creationId xmlns:a16="http://schemas.microsoft.com/office/drawing/2014/main" id="{5B34FBFA-8500-4E07-9F61-B4946D864EA8}"/>
                </a:ext>
              </a:extLst>
            </p:cNvPr>
            <p:cNvSpPr txBox="1"/>
            <p:nvPr/>
          </p:nvSpPr>
          <p:spPr>
            <a:xfrm>
              <a:off x="7054351" y="4136695"/>
              <a:ext cx="3359649" cy="1569660"/>
            </a:xfrm>
            <a:prstGeom prst="rect">
              <a:avLst/>
            </a:prstGeom>
            <a:noFill/>
          </p:spPr>
          <p:txBody>
            <a:bodyPr wrap="square" rtlCol="0">
              <a:spAutoFit/>
            </a:bodyPr>
            <a:lstStyle/>
            <a:p>
              <a:r>
                <a:rPr lang="en-ZA" sz="3200" b="1" dirty="0">
                  <a:solidFill>
                    <a:schemeClr val="bg1"/>
                  </a:solidFill>
                  <a:latin typeface="Times New Roman" panose="02020603050405020304" pitchFamily="18" charset="0"/>
                  <a:cs typeface="Times New Roman" panose="02020603050405020304" pitchFamily="18" charset="0"/>
                </a:rPr>
                <a:t>FSSC 22000 Development programme </a:t>
              </a:r>
            </a:p>
          </p:txBody>
        </p:sp>
        <p:sp>
          <p:nvSpPr>
            <p:cNvPr id="25" name="Arrow: Down 24">
              <a:extLst>
                <a:ext uri="{FF2B5EF4-FFF2-40B4-BE49-F238E27FC236}">
                  <a16:creationId xmlns:a16="http://schemas.microsoft.com/office/drawing/2014/main" id="{D2790CCA-826A-4A7D-9D0F-0C2AD8101ABF}"/>
                </a:ext>
              </a:extLst>
            </p:cNvPr>
            <p:cNvSpPr/>
            <p:nvPr/>
          </p:nvSpPr>
          <p:spPr bwMode="auto">
            <a:xfrm>
              <a:off x="7548083" y="3241669"/>
              <a:ext cx="534256" cy="880931"/>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800" b="1" i="0" u="none" strike="noStrike" cap="none" normalizeH="0" baseline="0">
                <a:ln>
                  <a:noFill/>
                </a:ln>
                <a:solidFill>
                  <a:schemeClr val="tx1"/>
                </a:solidFill>
                <a:effectLst/>
                <a:latin typeface="Times New Roman" pitchFamily="18" charset="0"/>
                <a:ea typeface="MS PGothic" pitchFamily="34" charset="-128"/>
              </a:endParaRPr>
            </a:p>
          </p:txBody>
        </p:sp>
      </p:grpSp>
    </p:spTree>
    <p:extLst>
      <p:ext uri="{BB962C8B-B14F-4D97-AF65-F5344CB8AC3E}">
        <p14:creationId xmlns:p14="http://schemas.microsoft.com/office/powerpoint/2010/main" val="36047256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11814D-E0A7-4D10-B0C4-1C1A3C5E98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2" name="Rectangle 1">
            <a:extLst>
              <a:ext uri="{FF2B5EF4-FFF2-40B4-BE49-F238E27FC236}">
                <a16:creationId xmlns:a16="http://schemas.microsoft.com/office/drawing/2014/main" id="{CCFDE87A-E4B3-4F32-A502-B996804D1BDC}"/>
              </a:ext>
            </a:extLst>
          </p:cNvPr>
          <p:cNvSpPr/>
          <p:nvPr/>
        </p:nvSpPr>
        <p:spPr>
          <a:xfrm>
            <a:off x="1660988" y="157555"/>
            <a:ext cx="9108611" cy="646331"/>
          </a:xfrm>
          <a:prstGeom prst="rect">
            <a:avLst/>
          </a:prstGeom>
        </p:spPr>
        <p:txBody>
          <a:bodyPr wrap="square">
            <a:spAutoFit/>
          </a:bodyPr>
          <a:lstStyle/>
          <a:p>
            <a:pPr lvl="0" algn="ctr"/>
            <a:r>
              <a:rPr lang="en-ZA" sz="3600" b="1" dirty="0">
                <a:solidFill>
                  <a:prstClr val="white"/>
                </a:solidFill>
                <a:latin typeface="Times New Roman" panose="02020603050405020304" pitchFamily="18" charset="0"/>
                <a:cs typeface="Times New Roman" panose="02020603050405020304" pitchFamily="18" charset="0"/>
              </a:rPr>
              <a:t>GLOBAL MARKETS PROGRAMME </a:t>
            </a:r>
          </a:p>
        </p:txBody>
      </p:sp>
      <p:sp>
        <p:nvSpPr>
          <p:cNvPr id="12" name="TextBox 11">
            <a:extLst>
              <a:ext uri="{FF2B5EF4-FFF2-40B4-BE49-F238E27FC236}">
                <a16:creationId xmlns:a16="http://schemas.microsoft.com/office/drawing/2014/main" id="{5A4FCC14-1684-4069-BBEB-C9C1C4F91C73}"/>
              </a:ext>
            </a:extLst>
          </p:cNvPr>
          <p:cNvSpPr txBox="1"/>
          <p:nvPr/>
        </p:nvSpPr>
        <p:spPr>
          <a:xfrm>
            <a:off x="646698" y="2667826"/>
            <a:ext cx="11240501"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Based on international requirements – Global Food Safety Initiative </a:t>
            </a:r>
          </a:p>
        </p:txBody>
      </p:sp>
      <p:sp>
        <p:nvSpPr>
          <p:cNvPr id="13" name="TextBox 12">
            <a:extLst>
              <a:ext uri="{FF2B5EF4-FFF2-40B4-BE49-F238E27FC236}">
                <a16:creationId xmlns:a16="http://schemas.microsoft.com/office/drawing/2014/main" id="{46023A8E-0CF9-498C-926F-5B991DCB3F6C}"/>
              </a:ext>
            </a:extLst>
          </p:cNvPr>
          <p:cNvSpPr txBox="1"/>
          <p:nvPr/>
        </p:nvSpPr>
        <p:spPr>
          <a:xfrm>
            <a:off x="646697" y="3556750"/>
            <a:ext cx="10531585" cy="2246769"/>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Aimed at food businesses – less developed Food Safety Management system – to render regulatory compliance</a:t>
            </a:r>
          </a:p>
          <a:p>
            <a:endParaRPr lang="en-ZA" sz="2800" b="1" dirty="0">
              <a:solidFill>
                <a:schemeClr val="bg1"/>
              </a:solidFill>
              <a:latin typeface="Times New Roman" panose="02020603050405020304" pitchFamily="18" charset="0"/>
              <a:cs typeface="Times New Roman" panose="02020603050405020304" pitchFamily="18" charset="0"/>
            </a:endParaRPr>
          </a:p>
          <a:p>
            <a:r>
              <a:rPr lang="en-ZA" sz="2800" b="1" dirty="0">
                <a:solidFill>
                  <a:schemeClr val="bg1"/>
                </a:solidFill>
                <a:latin typeface="Times New Roman" panose="02020603050405020304" pitchFamily="18" charset="0"/>
                <a:cs typeface="Times New Roman" panose="02020603050405020304" pitchFamily="18" charset="0"/>
              </a:rPr>
              <a:t>Tool to assist a small business build towards certification to a system. </a:t>
            </a:r>
          </a:p>
        </p:txBody>
      </p:sp>
      <p:sp>
        <p:nvSpPr>
          <p:cNvPr id="14" name="TextBox 13">
            <a:extLst>
              <a:ext uri="{FF2B5EF4-FFF2-40B4-BE49-F238E27FC236}">
                <a16:creationId xmlns:a16="http://schemas.microsoft.com/office/drawing/2014/main" id="{CBE84A25-16BE-4AC6-B301-021AD37DDF7E}"/>
              </a:ext>
            </a:extLst>
          </p:cNvPr>
          <p:cNvSpPr txBox="1"/>
          <p:nvPr/>
        </p:nvSpPr>
        <p:spPr>
          <a:xfrm>
            <a:off x="646699" y="1022811"/>
            <a:ext cx="11137187" cy="1261884"/>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Programme for small business</a:t>
            </a:r>
          </a:p>
          <a:p>
            <a:pPr marL="342900" indent="-342900">
              <a:buFont typeface="Arial" panose="020B0604020202020204" pitchFamily="34" charset="0"/>
              <a:buChar char="•"/>
            </a:pPr>
            <a:r>
              <a:rPr lang="en-ZA" sz="2400" b="1" dirty="0">
                <a:solidFill>
                  <a:schemeClr val="bg1"/>
                </a:solidFill>
                <a:latin typeface="Times New Roman" panose="02020603050405020304" pitchFamily="18" charset="0"/>
                <a:cs typeface="Times New Roman" panose="02020603050405020304" pitchFamily="18" charset="0"/>
              </a:rPr>
              <a:t>Local -  Consumer Goods Forum – South Africa </a:t>
            </a:r>
          </a:p>
          <a:p>
            <a:pPr marL="342900" indent="-342900">
              <a:buFont typeface="Arial" panose="020B0604020202020204" pitchFamily="34" charset="0"/>
              <a:buChar char="•"/>
            </a:pPr>
            <a:r>
              <a:rPr lang="en-ZA" sz="2400" b="1" dirty="0">
                <a:solidFill>
                  <a:schemeClr val="bg1"/>
                </a:solidFill>
                <a:latin typeface="Times New Roman" panose="02020603050405020304" pitchFamily="18" charset="0"/>
                <a:cs typeface="Times New Roman" panose="02020603050405020304" pitchFamily="18" charset="0"/>
              </a:rPr>
              <a:t>International – FSSC 22000 – Development Programme </a:t>
            </a:r>
          </a:p>
        </p:txBody>
      </p:sp>
    </p:spTree>
    <p:extLst>
      <p:ext uri="{BB962C8B-B14F-4D97-AF65-F5344CB8AC3E}">
        <p14:creationId xmlns:p14="http://schemas.microsoft.com/office/powerpoint/2010/main" val="18999709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11814D-E0A7-4D10-B0C4-1C1A3C5E98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2" name="Rectangle 1">
            <a:extLst>
              <a:ext uri="{FF2B5EF4-FFF2-40B4-BE49-F238E27FC236}">
                <a16:creationId xmlns:a16="http://schemas.microsoft.com/office/drawing/2014/main" id="{CCFDE87A-E4B3-4F32-A502-B996804D1BDC}"/>
              </a:ext>
            </a:extLst>
          </p:cNvPr>
          <p:cNvSpPr/>
          <p:nvPr/>
        </p:nvSpPr>
        <p:spPr>
          <a:xfrm>
            <a:off x="1660988" y="157555"/>
            <a:ext cx="9108611" cy="646331"/>
          </a:xfrm>
          <a:prstGeom prst="rect">
            <a:avLst/>
          </a:prstGeom>
        </p:spPr>
        <p:txBody>
          <a:bodyPr wrap="square">
            <a:spAutoFit/>
          </a:bodyPr>
          <a:lstStyle/>
          <a:p>
            <a:pPr lvl="0" algn="ctr"/>
            <a:r>
              <a:rPr lang="en-ZA" sz="3600" b="1" dirty="0">
                <a:solidFill>
                  <a:prstClr val="white"/>
                </a:solidFill>
                <a:latin typeface="Times New Roman" panose="02020603050405020304" pitchFamily="18" charset="0"/>
                <a:cs typeface="Times New Roman" panose="02020603050405020304" pitchFamily="18" charset="0"/>
              </a:rPr>
              <a:t>GLOBAL MARKETS PROGRAMME </a:t>
            </a:r>
          </a:p>
        </p:txBody>
      </p:sp>
      <p:sp>
        <p:nvSpPr>
          <p:cNvPr id="7" name="Rounded Rectangle 7">
            <a:extLst>
              <a:ext uri="{FF2B5EF4-FFF2-40B4-BE49-F238E27FC236}">
                <a16:creationId xmlns:a16="http://schemas.microsoft.com/office/drawing/2014/main" id="{488EDE79-51D7-43DA-AE13-7E888FB9429D}"/>
              </a:ext>
            </a:extLst>
          </p:cNvPr>
          <p:cNvSpPr/>
          <p:nvPr/>
        </p:nvSpPr>
        <p:spPr>
          <a:xfrm>
            <a:off x="4809436" y="4910233"/>
            <a:ext cx="5328591" cy="936104"/>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prstClr val="black"/>
                </a:solidFill>
                <a:effectLst/>
                <a:uLnTx/>
                <a:uFillTx/>
                <a:latin typeface="Calibri" panose="020F0502020204030204"/>
                <a:ea typeface="+mn-ea"/>
                <a:cs typeface="+mn-cs"/>
              </a:rPr>
              <a:t>Foundation / Basic level </a:t>
            </a:r>
          </a:p>
        </p:txBody>
      </p:sp>
      <p:grpSp>
        <p:nvGrpSpPr>
          <p:cNvPr id="8" name="Group 7">
            <a:extLst>
              <a:ext uri="{FF2B5EF4-FFF2-40B4-BE49-F238E27FC236}">
                <a16:creationId xmlns:a16="http://schemas.microsoft.com/office/drawing/2014/main" id="{7C5DA3F7-9589-41CD-B3B0-A00915C9DC77}"/>
              </a:ext>
            </a:extLst>
          </p:cNvPr>
          <p:cNvGrpSpPr/>
          <p:nvPr/>
        </p:nvGrpSpPr>
        <p:grpSpPr>
          <a:xfrm>
            <a:off x="7593483" y="1448453"/>
            <a:ext cx="2952328" cy="2088232"/>
            <a:chOff x="5058054" y="1412776"/>
            <a:chExt cx="2952328" cy="2088232"/>
          </a:xfrm>
        </p:grpSpPr>
        <p:sp>
          <p:nvSpPr>
            <p:cNvPr id="9" name="Rounded Rectangle 11">
              <a:extLst>
                <a:ext uri="{FF2B5EF4-FFF2-40B4-BE49-F238E27FC236}">
                  <a16:creationId xmlns:a16="http://schemas.microsoft.com/office/drawing/2014/main" id="{910FC9B5-25BA-4912-B62F-0B3C83E8A6C4}"/>
                </a:ext>
              </a:extLst>
            </p:cNvPr>
            <p:cNvSpPr/>
            <p:nvPr/>
          </p:nvSpPr>
          <p:spPr>
            <a:xfrm>
              <a:off x="5058054" y="1412776"/>
              <a:ext cx="2952328" cy="1296144"/>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a:ln>
                    <a:noFill/>
                  </a:ln>
                  <a:solidFill>
                    <a:prstClr val="black"/>
                  </a:solidFill>
                  <a:effectLst/>
                  <a:uLnTx/>
                  <a:uFillTx/>
                  <a:latin typeface="Calibri" panose="020F0502020204030204"/>
                  <a:ea typeface="+mn-ea"/>
                  <a:cs typeface="+mn-cs"/>
                </a:rPr>
                <a:t>Certification to: </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a:ln>
                    <a:noFill/>
                  </a:ln>
                  <a:solidFill>
                    <a:prstClr val="black"/>
                  </a:solidFill>
                  <a:effectLst/>
                  <a:uLnTx/>
                  <a:uFillTx/>
                  <a:latin typeface="Calibri" panose="020F0502020204030204"/>
                  <a:ea typeface="+mn-ea"/>
                  <a:cs typeface="+mn-cs"/>
                </a:rPr>
                <a:t>HACCP </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a:ln>
                    <a:noFill/>
                  </a:ln>
                  <a:solidFill>
                    <a:prstClr val="black"/>
                  </a:solidFill>
                  <a:effectLst/>
                  <a:uLnTx/>
                  <a:uFillTx/>
                  <a:latin typeface="Calibri" panose="020F0502020204030204"/>
                  <a:ea typeface="+mn-ea"/>
                  <a:cs typeface="+mn-cs"/>
                </a:rPr>
                <a:t>ISO 22000</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a:ln>
                    <a:noFill/>
                  </a:ln>
                  <a:solidFill>
                    <a:prstClr val="black"/>
                  </a:solidFill>
                  <a:effectLst/>
                  <a:uLnTx/>
                  <a:uFillTx/>
                  <a:latin typeface="Calibri" panose="020F0502020204030204"/>
                  <a:ea typeface="+mn-ea"/>
                  <a:cs typeface="+mn-cs"/>
                </a:rPr>
                <a:t>FSSC 22000</a:t>
              </a:r>
            </a:p>
          </p:txBody>
        </p:sp>
        <p:sp>
          <p:nvSpPr>
            <p:cNvPr id="10" name="Up Arrow 12">
              <a:extLst>
                <a:ext uri="{FF2B5EF4-FFF2-40B4-BE49-F238E27FC236}">
                  <a16:creationId xmlns:a16="http://schemas.microsoft.com/office/drawing/2014/main" id="{D135675B-4F8A-4F53-ABF1-05C61E9B852C}"/>
                </a:ext>
              </a:extLst>
            </p:cNvPr>
            <p:cNvSpPr/>
            <p:nvPr/>
          </p:nvSpPr>
          <p:spPr>
            <a:xfrm>
              <a:off x="6300192" y="2708920"/>
              <a:ext cx="468052" cy="792088"/>
            </a:xfrm>
            <a:prstGeom prst="upArrow">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E19482A0-3BEC-430A-88FB-EFEB2DA3B8AF}"/>
              </a:ext>
            </a:extLst>
          </p:cNvPr>
          <p:cNvGrpSpPr/>
          <p:nvPr/>
        </p:nvGrpSpPr>
        <p:grpSpPr>
          <a:xfrm>
            <a:off x="4792117" y="3447268"/>
            <a:ext cx="5363230" cy="1440160"/>
            <a:chOff x="2195737" y="3501008"/>
            <a:chExt cx="5363230" cy="1440160"/>
          </a:xfrm>
        </p:grpSpPr>
        <p:sp>
          <p:nvSpPr>
            <p:cNvPr id="15" name="Rounded Rectangle 8">
              <a:extLst>
                <a:ext uri="{FF2B5EF4-FFF2-40B4-BE49-F238E27FC236}">
                  <a16:creationId xmlns:a16="http://schemas.microsoft.com/office/drawing/2014/main" id="{409F6B69-B14D-420D-8EA9-E087161E3531}"/>
                </a:ext>
              </a:extLst>
            </p:cNvPr>
            <p:cNvSpPr/>
            <p:nvPr/>
          </p:nvSpPr>
          <p:spPr>
            <a:xfrm>
              <a:off x="2195737" y="3501008"/>
              <a:ext cx="5363230" cy="936104"/>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prstClr val="black"/>
                  </a:solidFill>
                  <a:effectLst/>
                  <a:uLnTx/>
                  <a:uFillTx/>
                  <a:latin typeface="Calibri" panose="020F0502020204030204"/>
                  <a:ea typeface="+mn-ea"/>
                  <a:cs typeface="+mn-cs"/>
                </a:rPr>
                <a:t>Intermediate level </a:t>
              </a:r>
            </a:p>
          </p:txBody>
        </p:sp>
        <p:sp>
          <p:nvSpPr>
            <p:cNvPr id="16" name="Up Arrow 14">
              <a:extLst>
                <a:ext uri="{FF2B5EF4-FFF2-40B4-BE49-F238E27FC236}">
                  <a16:creationId xmlns:a16="http://schemas.microsoft.com/office/drawing/2014/main" id="{0AD57875-D203-4ADC-AD45-5BA4938E80E0}"/>
                </a:ext>
              </a:extLst>
            </p:cNvPr>
            <p:cNvSpPr/>
            <p:nvPr/>
          </p:nvSpPr>
          <p:spPr>
            <a:xfrm>
              <a:off x="4582741" y="4437112"/>
              <a:ext cx="468052" cy="504056"/>
            </a:xfrm>
            <a:prstGeom prst="upArrow">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B85F126B-ED4C-4EA6-9E83-6DA7BE00F90E}"/>
              </a:ext>
            </a:extLst>
          </p:cNvPr>
          <p:cNvGrpSpPr/>
          <p:nvPr/>
        </p:nvGrpSpPr>
        <p:grpSpPr>
          <a:xfrm>
            <a:off x="2471060" y="3538013"/>
            <a:ext cx="2321057" cy="2308324"/>
            <a:chOff x="75377" y="3538013"/>
            <a:chExt cx="2120360" cy="2308324"/>
          </a:xfrm>
        </p:grpSpPr>
        <p:sp>
          <p:nvSpPr>
            <p:cNvPr id="18" name="TextBox 17">
              <a:extLst>
                <a:ext uri="{FF2B5EF4-FFF2-40B4-BE49-F238E27FC236}">
                  <a16:creationId xmlns:a16="http://schemas.microsoft.com/office/drawing/2014/main" id="{4D12E6F7-52AE-4E86-922D-F921A15DD897}"/>
                </a:ext>
              </a:extLst>
            </p:cNvPr>
            <p:cNvSpPr txBox="1"/>
            <p:nvPr/>
          </p:nvSpPr>
          <p:spPr>
            <a:xfrm>
              <a:off x="75377" y="3538013"/>
              <a:ext cx="1686538"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chemeClr val="bg1"/>
                  </a:solidFill>
                  <a:effectLst/>
                  <a:uLnTx/>
                  <a:uFillTx/>
                  <a:latin typeface="Calibri" panose="020F0502020204030204"/>
                </a:rPr>
                <a:t>Certificate of conformity to the appropriate level </a:t>
              </a:r>
            </a:p>
          </p:txBody>
        </p:sp>
        <p:sp>
          <p:nvSpPr>
            <p:cNvPr id="19" name="Left Brace 18">
              <a:extLst>
                <a:ext uri="{FF2B5EF4-FFF2-40B4-BE49-F238E27FC236}">
                  <a16:creationId xmlns:a16="http://schemas.microsoft.com/office/drawing/2014/main" id="{FC0138DA-3349-4D77-A1B2-E69EE19FCEE2}"/>
                </a:ext>
              </a:extLst>
            </p:cNvPr>
            <p:cNvSpPr/>
            <p:nvPr/>
          </p:nvSpPr>
          <p:spPr>
            <a:xfrm>
              <a:off x="1761915" y="3789040"/>
              <a:ext cx="433822" cy="1728192"/>
            </a:xfrm>
            <a:prstGeom prst="leftBrace">
              <a:avLst/>
            </a:prstGeom>
            <a:no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chemeClr val="bg1"/>
                </a:solidFill>
                <a:effectLst/>
                <a:uLnTx/>
                <a:uFillTx/>
                <a:latin typeface="Calibri" panose="020F0502020204030204"/>
                <a:ea typeface="+mn-ea"/>
                <a:cs typeface="+mn-cs"/>
              </a:endParaRPr>
            </a:p>
          </p:txBody>
        </p:sp>
      </p:grpSp>
      <p:sp>
        <p:nvSpPr>
          <p:cNvPr id="20" name="TextBox 19">
            <a:extLst>
              <a:ext uri="{FF2B5EF4-FFF2-40B4-BE49-F238E27FC236}">
                <a16:creationId xmlns:a16="http://schemas.microsoft.com/office/drawing/2014/main" id="{06B43BC3-025F-4BCC-8C34-D459D527DC0A}"/>
              </a:ext>
            </a:extLst>
          </p:cNvPr>
          <p:cNvSpPr txBox="1"/>
          <p:nvPr/>
        </p:nvSpPr>
        <p:spPr>
          <a:xfrm>
            <a:off x="3092129" y="1617556"/>
            <a:ext cx="3399977" cy="1569660"/>
          </a:xfrm>
          <a:prstGeom prst="rect">
            <a:avLst/>
          </a:prstGeom>
          <a:noFill/>
          <a:ln>
            <a:solidFill>
              <a:srgbClr val="5B9BD5"/>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chemeClr val="bg1"/>
                </a:solidFill>
                <a:effectLst/>
                <a:uLnTx/>
                <a:uFillTx/>
                <a:latin typeface="Calibri" panose="020F0502020204030204"/>
              </a:rPr>
              <a:t>Business decision to remain on intermediate level (customer requirement)</a:t>
            </a:r>
          </a:p>
        </p:txBody>
      </p:sp>
      <p:grpSp>
        <p:nvGrpSpPr>
          <p:cNvPr id="6" name="Group 5">
            <a:extLst>
              <a:ext uri="{FF2B5EF4-FFF2-40B4-BE49-F238E27FC236}">
                <a16:creationId xmlns:a16="http://schemas.microsoft.com/office/drawing/2014/main" id="{8376D9DD-0649-487D-9473-3CF76264E612}"/>
              </a:ext>
            </a:extLst>
          </p:cNvPr>
          <p:cNvGrpSpPr/>
          <p:nvPr/>
        </p:nvGrpSpPr>
        <p:grpSpPr>
          <a:xfrm>
            <a:off x="167805" y="965013"/>
            <a:ext cx="2595077" cy="2571671"/>
            <a:chOff x="167806" y="965014"/>
            <a:chExt cx="2133600" cy="2139950"/>
          </a:xfrm>
        </p:grpSpPr>
        <p:pic>
          <p:nvPicPr>
            <p:cNvPr id="21" name="Picture 20" descr="Note clipart remember me, Note remember me Transparent FREE for download on  WebStockReview 2021">
              <a:extLst>
                <a:ext uri="{FF2B5EF4-FFF2-40B4-BE49-F238E27FC236}">
                  <a16:creationId xmlns:a16="http://schemas.microsoft.com/office/drawing/2014/main" id="{F87CC0FA-1578-4BA7-B25C-246C91EA9B5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7806" y="965014"/>
              <a:ext cx="2133600" cy="2139950"/>
            </a:xfrm>
            <a:prstGeom prst="rect">
              <a:avLst/>
            </a:prstGeom>
            <a:noFill/>
            <a:ln>
              <a:noFill/>
            </a:ln>
          </p:spPr>
        </p:pic>
        <p:sp>
          <p:nvSpPr>
            <p:cNvPr id="5" name="Rectangle 4">
              <a:extLst>
                <a:ext uri="{FF2B5EF4-FFF2-40B4-BE49-F238E27FC236}">
                  <a16:creationId xmlns:a16="http://schemas.microsoft.com/office/drawing/2014/main" id="{FA6468AF-5082-439A-97ED-F22FC3F498F2}"/>
                </a:ext>
              </a:extLst>
            </p:cNvPr>
            <p:cNvSpPr/>
            <p:nvPr/>
          </p:nvSpPr>
          <p:spPr>
            <a:xfrm>
              <a:off x="595062" y="1520995"/>
              <a:ext cx="1571903" cy="998823"/>
            </a:xfrm>
            <a:prstGeom prst="rect">
              <a:avLst/>
            </a:prstGeom>
          </p:spPr>
          <p:txBody>
            <a:bodyPr wrap="square">
              <a:spAutoFit/>
            </a:bodyPr>
            <a:lstStyle/>
            <a:p>
              <a:pPr lvl="0" eaLnBrk="0" fontAlgn="base" hangingPunct="0">
                <a:spcBef>
                  <a:spcPct val="0"/>
                </a:spcBef>
                <a:spcAft>
                  <a:spcPct val="0"/>
                </a:spcAft>
              </a:pPr>
              <a:r>
                <a:rPr lang="en-ZA" b="1" dirty="0">
                  <a:solidFill>
                    <a:srgbClr val="000000"/>
                  </a:solidFill>
                  <a:latin typeface="Times New Roman" pitchFamily="18" charset="0"/>
                  <a:ea typeface="MS PGothic" pitchFamily="34" charset="-128"/>
                </a:rPr>
                <a:t>NB. Retailers require intermediate level</a:t>
              </a:r>
            </a:p>
          </p:txBody>
        </p:sp>
      </p:grpSp>
    </p:spTree>
    <p:extLst>
      <p:ext uri="{BB962C8B-B14F-4D97-AF65-F5344CB8AC3E}">
        <p14:creationId xmlns:p14="http://schemas.microsoft.com/office/powerpoint/2010/main" val="671675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69A0EB-8C43-489A-8085-B67E8F59683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6" name="Titel 1">
            <a:extLst>
              <a:ext uri="{FF2B5EF4-FFF2-40B4-BE49-F238E27FC236}">
                <a16:creationId xmlns:a16="http://schemas.microsoft.com/office/drawing/2014/main" id="{55898FAB-CFDE-479A-94E8-8D6626948AA0}"/>
              </a:ext>
            </a:extLst>
          </p:cNvPr>
          <p:cNvSpPr>
            <a:spLocks noGrp="1"/>
          </p:cNvSpPr>
          <p:nvPr>
            <p:ph type="title"/>
          </p:nvPr>
        </p:nvSpPr>
        <p:spPr>
          <a:xfrm>
            <a:off x="-150125" y="91357"/>
            <a:ext cx="12242041" cy="1307768"/>
          </a:xfrm>
        </p:spPr>
        <p:txBody>
          <a:bodyPr>
            <a:noAutofit/>
          </a:bodyPr>
          <a:lstStyle/>
          <a:p>
            <a:r>
              <a:rPr lang="nl-NL" sz="3600" b="1" dirty="0">
                <a:solidFill>
                  <a:schemeClr val="bg1"/>
                </a:solidFill>
                <a:latin typeface="Times New Roman" panose="02020603050405020304" pitchFamily="18" charset="0"/>
                <a:cs typeface="Times New Roman" panose="02020603050405020304" pitchFamily="18" charset="0"/>
              </a:rPr>
              <a:t>FSSC 22000 FOOD SAFETY MANAGEMENT SYSTEM </a:t>
            </a:r>
          </a:p>
        </p:txBody>
      </p:sp>
      <p:pic>
        <p:nvPicPr>
          <p:cNvPr id="10" name="Afbeelding 3">
            <a:extLst>
              <a:ext uri="{FF2B5EF4-FFF2-40B4-BE49-F238E27FC236}">
                <a16:creationId xmlns:a16="http://schemas.microsoft.com/office/drawing/2014/main" id="{DD806615-6F3F-4FFA-A713-47C42BDD5986}"/>
              </a:ext>
            </a:extLst>
          </p:cNvPr>
          <p:cNvPicPr>
            <a:picLocks noChangeAspect="1"/>
          </p:cNvPicPr>
          <p:nvPr/>
        </p:nvPicPr>
        <p:blipFill rotWithShape="1">
          <a:blip r:embed="rId2"/>
          <a:srcRect r="23953"/>
          <a:stretch/>
        </p:blipFill>
        <p:spPr>
          <a:xfrm>
            <a:off x="655352" y="1341974"/>
            <a:ext cx="10888948" cy="4620675"/>
          </a:xfrm>
          <a:prstGeom prst="rect">
            <a:avLst/>
          </a:prstGeom>
        </p:spPr>
      </p:pic>
      <p:sp>
        <p:nvSpPr>
          <p:cNvPr id="11" name="TextBox 1">
            <a:extLst>
              <a:ext uri="{FF2B5EF4-FFF2-40B4-BE49-F238E27FC236}">
                <a16:creationId xmlns:a16="http://schemas.microsoft.com/office/drawing/2014/main" id="{DA8C7931-5819-4FC1-823D-90883125AF5E}"/>
              </a:ext>
            </a:extLst>
          </p:cNvPr>
          <p:cNvSpPr txBox="1">
            <a:spLocks noChangeArrowheads="1"/>
          </p:cNvSpPr>
          <p:nvPr/>
        </p:nvSpPr>
        <p:spPr bwMode="auto">
          <a:xfrm>
            <a:off x="800350" y="6015217"/>
            <a:ext cx="302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i="1">
                <a:solidFill>
                  <a:schemeClr val="bg1"/>
                </a:solidFill>
                <a:latin typeface="Times New Roman" panose="02020603050405020304" pitchFamily="18" charset="0"/>
                <a:ea typeface="MS PGothic" panose="020B0600070205080204" pitchFamily="34" charset="-128"/>
              </a:defRPr>
            </a:lvl1pPr>
            <a:lvl2pPr marL="742950" indent="-285750">
              <a:defRPr sz="3200" i="1">
                <a:solidFill>
                  <a:schemeClr val="bg1"/>
                </a:solidFill>
                <a:latin typeface="Times New Roman" panose="02020603050405020304" pitchFamily="18" charset="0"/>
                <a:ea typeface="MS PGothic" panose="020B0600070205080204" pitchFamily="34" charset="-128"/>
              </a:defRPr>
            </a:lvl2pPr>
            <a:lvl3pPr marL="1143000" indent="-228600">
              <a:defRPr sz="3200" i="1">
                <a:solidFill>
                  <a:schemeClr val="bg1"/>
                </a:solidFill>
                <a:latin typeface="Times New Roman" panose="02020603050405020304" pitchFamily="18" charset="0"/>
                <a:ea typeface="MS PGothic" panose="020B0600070205080204" pitchFamily="34" charset="-128"/>
              </a:defRPr>
            </a:lvl3pPr>
            <a:lvl4pPr marL="1600200" indent="-228600">
              <a:defRPr sz="3200" i="1">
                <a:solidFill>
                  <a:schemeClr val="bg1"/>
                </a:solidFill>
                <a:latin typeface="Times New Roman" panose="02020603050405020304" pitchFamily="18" charset="0"/>
                <a:ea typeface="MS PGothic" panose="020B0600070205080204" pitchFamily="34" charset="-128"/>
              </a:defRPr>
            </a:lvl4pPr>
            <a:lvl5pPr marL="2057400" indent="-228600">
              <a:defRPr sz="3200" i="1">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i="1">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i="1">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i="1">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i="1">
                <a:solidFill>
                  <a:schemeClr val="bg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200" b="1" i="1" u="none" strike="noStrike" kern="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Extracted from FSSC 22000 TO library </a:t>
            </a:r>
          </a:p>
        </p:txBody>
      </p:sp>
    </p:spTree>
    <p:extLst>
      <p:ext uri="{BB962C8B-B14F-4D97-AF65-F5344CB8AC3E}">
        <p14:creationId xmlns:p14="http://schemas.microsoft.com/office/powerpoint/2010/main" val="181476283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69A0EB-8C43-489A-8085-B67E8F59683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7" name="Title 1">
            <a:extLst>
              <a:ext uri="{FF2B5EF4-FFF2-40B4-BE49-F238E27FC236}">
                <a16:creationId xmlns:a16="http://schemas.microsoft.com/office/drawing/2014/main" id="{A1B6CA2C-0777-4151-8E55-DB59B141F311}"/>
              </a:ext>
            </a:extLst>
          </p:cNvPr>
          <p:cNvSpPr txBox="1">
            <a:spLocks/>
          </p:cNvSpPr>
          <p:nvPr/>
        </p:nvSpPr>
        <p:spPr bwMode="auto">
          <a:xfrm>
            <a:off x="3429000" y="152654"/>
            <a:ext cx="5467349" cy="6474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MS PGothic" pitchFamily="34" charset="-128"/>
              </a:defRPr>
            </a:lvl6pPr>
            <a:lvl7pPr marL="914400" algn="ctr" rtl="0" fontAlgn="base">
              <a:spcBef>
                <a:spcPct val="0"/>
              </a:spcBef>
              <a:spcAft>
                <a:spcPct val="0"/>
              </a:spcAft>
              <a:defRPr sz="4400">
                <a:solidFill>
                  <a:schemeClr val="tx2"/>
                </a:solidFill>
                <a:latin typeface="Arial" charset="0"/>
                <a:ea typeface="MS PGothic" pitchFamily="34" charset="-128"/>
              </a:defRPr>
            </a:lvl7pPr>
            <a:lvl8pPr marL="1371600" algn="ctr" rtl="0" fontAlgn="base">
              <a:spcBef>
                <a:spcPct val="0"/>
              </a:spcBef>
              <a:spcAft>
                <a:spcPct val="0"/>
              </a:spcAft>
              <a:defRPr sz="4400">
                <a:solidFill>
                  <a:schemeClr val="tx2"/>
                </a:solidFill>
                <a:latin typeface="Arial" charset="0"/>
                <a:ea typeface="MS PGothic" pitchFamily="34" charset="-128"/>
              </a:defRPr>
            </a:lvl8pPr>
            <a:lvl9pPr marL="1828800" algn="ctr" rtl="0" fontAlgn="base">
              <a:spcBef>
                <a:spcPct val="0"/>
              </a:spcBef>
              <a:spcAft>
                <a:spcPct val="0"/>
              </a:spcAft>
              <a:defRPr sz="4400">
                <a:solidFill>
                  <a:schemeClr val="tx2"/>
                </a:solidFill>
                <a:latin typeface="Arial"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FFFFFF"/>
                </a:solidFill>
                <a:effectLst/>
                <a:uLnTx/>
                <a:uFillTx/>
                <a:latin typeface="Times New Roman" panose="02020603050405020304" pitchFamily="18" charset="0"/>
                <a:ea typeface="MS PGothic"/>
                <a:cs typeface="Times New Roman" panose="02020603050405020304" pitchFamily="18" charset="0"/>
              </a:rPr>
              <a:t>FSSC 22000 V5.1</a:t>
            </a:r>
            <a:endParaRPr kumimoji="0" lang="en-ZA" altLang="en-US" sz="4000" b="1" i="0" u="none" strike="noStrike" kern="0" cap="none" spc="0" normalizeH="0" baseline="0" noProof="0" dirty="0">
              <a:ln>
                <a:noFill/>
              </a:ln>
              <a:solidFill>
                <a:srgbClr val="FFFFFF"/>
              </a:solidFill>
              <a:effectLst/>
              <a:uLnTx/>
              <a:uFillTx/>
              <a:latin typeface="Times New Roman" panose="02020603050405020304" pitchFamily="18" charset="0"/>
              <a:ea typeface="MS PGothic"/>
              <a:cs typeface="Times New Roman" panose="02020603050405020304" pitchFamily="18" charset="0"/>
            </a:endParaRPr>
          </a:p>
        </p:txBody>
      </p:sp>
      <p:sp>
        <p:nvSpPr>
          <p:cNvPr id="2" name="Scroll: Vertical 1">
            <a:extLst>
              <a:ext uri="{FF2B5EF4-FFF2-40B4-BE49-F238E27FC236}">
                <a16:creationId xmlns:a16="http://schemas.microsoft.com/office/drawing/2014/main" id="{E342A7ED-6318-475A-B4CB-1FACDD4B425C}"/>
              </a:ext>
            </a:extLst>
          </p:cNvPr>
          <p:cNvSpPr/>
          <p:nvPr/>
        </p:nvSpPr>
        <p:spPr bwMode="auto">
          <a:xfrm>
            <a:off x="7767263" y="1519880"/>
            <a:ext cx="3051216" cy="2836364"/>
          </a:xfrm>
          <a:prstGeom prst="verticalScroll">
            <a:avLst/>
          </a:prstGeom>
          <a:solidFill>
            <a:srgbClr val="FFD54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2800" b="1" i="0" u="none" strike="noStrike" kern="1200" cap="none" spc="0" normalizeH="0" baseline="0" noProof="0" dirty="0">
              <a:ln>
                <a:noFill/>
              </a:ln>
              <a:solidFill>
                <a:srgbClr val="000000"/>
              </a:solidFill>
              <a:effectLst/>
              <a:uLnTx/>
              <a:uFillTx/>
              <a:latin typeface="Times New Roman" pitchFamily="18" charset="0"/>
              <a:ea typeface="MS PGothic"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2800" b="1" i="0" u="none" strike="noStrike" kern="1200" cap="none" spc="0" normalizeH="0" baseline="0" noProof="0" dirty="0">
                <a:ln>
                  <a:noFill/>
                </a:ln>
                <a:solidFill>
                  <a:srgbClr val="000000"/>
                </a:solidFill>
                <a:effectLst/>
                <a:uLnTx/>
                <a:uFillTx/>
                <a:latin typeface="Times New Roman" pitchFamily="18" charset="0"/>
                <a:ea typeface="MS PGothic" pitchFamily="34" charset="-128"/>
                <a:cs typeface="+mn-cs"/>
              </a:rPr>
              <a:t>Food Safety Management System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2800" b="1" i="0" u="none" strike="noStrike" kern="1200" cap="none" spc="0" normalizeH="0" baseline="0" noProof="0" dirty="0">
              <a:ln>
                <a:noFill/>
              </a:ln>
              <a:solidFill>
                <a:srgbClr val="000000"/>
              </a:solidFill>
              <a:effectLst/>
              <a:uLnTx/>
              <a:uFillTx/>
              <a:latin typeface="Times New Roman" pitchFamily="18" charset="0"/>
              <a:ea typeface="MS PGothic" pitchFamily="34" charset="-128"/>
              <a:cs typeface="+mn-cs"/>
            </a:endParaRPr>
          </a:p>
        </p:txBody>
      </p:sp>
      <p:graphicFrame>
        <p:nvGraphicFramePr>
          <p:cNvPr id="8" name="Content Placeholder 11">
            <a:extLst>
              <a:ext uri="{FF2B5EF4-FFF2-40B4-BE49-F238E27FC236}">
                <a16:creationId xmlns:a16="http://schemas.microsoft.com/office/drawing/2014/main" id="{D523B00A-5846-405F-92BB-A0564A8EC814}"/>
              </a:ext>
            </a:extLst>
          </p:cNvPr>
          <p:cNvGraphicFramePr>
            <a:graphicFrameLocks/>
          </p:cNvGraphicFramePr>
          <p:nvPr/>
        </p:nvGraphicFramePr>
        <p:xfrm>
          <a:off x="1535898" y="756293"/>
          <a:ext cx="8206205" cy="4164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ep 15">
            <a:extLst>
              <a:ext uri="{FF2B5EF4-FFF2-40B4-BE49-F238E27FC236}">
                <a16:creationId xmlns:a16="http://schemas.microsoft.com/office/drawing/2014/main" id="{D22F3E0F-C85C-4724-851A-0E6CF98E98D8}"/>
              </a:ext>
            </a:extLst>
          </p:cNvPr>
          <p:cNvGrpSpPr/>
          <p:nvPr/>
        </p:nvGrpSpPr>
        <p:grpSpPr>
          <a:xfrm>
            <a:off x="287001" y="4943585"/>
            <a:ext cx="3234973" cy="1274677"/>
            <a:chOff x="578" y="460617"/>
            <a:chExt cx="921096" cy="368438"/>
          </a:xfrm>
          <a:scene3d>
            <a:camera prst="orthographicFront"/>
            <a:lightRig rig="chilly" dir="t"/>
          </a:scene3d>
        </p:grpSpPr>
        <p:sp>
          <p:nvSpPr>
            <p:cNvPr id="11" name="Punthaak 4">
              <a:extLst>
                <a:ext uri="{FF2B5EF4-FFF2-40B4-BE49-F238E27FC236}">
                  <a16:creationId xmlns:a16="http://schemas.microsoft.com/office/drawing/2014/main" id="{7BE26B68-A4C4-447D-9CD7-1CF200D00775}"/>
                </a:ext>
              </a:extLst>
            </p:cNvPr>
            <p:cNvSpPr/>
            <p:nvPr/>
          </p:nvSpPr>
          <p:spPr>
            <a:xfrm>
              <a:off x="578" y="460617"/>
              <a:ext cx="921096" cy="368438"/>
            </a:xfrm>
            <a:prstGeom prst="chevron">
              <a:avLst/>
            </a:prstGeom>
            <a:solidFill>
              <a:srgbClr val="218455"/>
            </a:solidFill>
            <a:ln>
              <a:noFill/>
            </a:ln>
            <a:effectLst/>
            <a:sp3d prstMaterial="translucentPowder">
              <a:bevelT w="127000" h="25400" prst="softRound"/>
            </a:sp3d>
          </p:spPr>
        </p:sp>
        <p:sp>
          <p:nvSpPr>
            <p:cNvPr id="12" name="Punthaak 4">
              <a:extLst>
                <a:ext uri="{FF2B5EF4-FFF2-40B4-BE49-F238E27FC236}">
                  <a16:creationId xmlns:a16="http://schemas.microsoft.com/office/drawing/2014/main" id="{39569748-AC99-4BAE-844F-1EBFFA4C1949}"/>
                </a:ext>
              </a:extLst>
            </p:cNvPr>
            <p:cNvSpPr txBox="1"/>
            <p:nvPr/>
          </p:nvSpPr>
          <p:spPr>
            <a:xfrm>
              <a:off x="261881" y="489023"/>
              <a:ext cx="538592" cy="340032"/>
            </a:xfrm>
            <a:prstGeom prst="rect">
              <a:avLst/>
            </a:prstGeom>
            <a:noFill/>
            <a:ln>
              <a:noFill/>
            </a:ln>
            <a:effectLst/>
            <a:sp3d/>
          </p:spPr>
          <p:txBody>
            <a:bodyPr spcFirstLastPara="0" vert="horz" wrap="square" lIns="25400" tIns="12700" rIns="0" bIns="127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GB" sz="24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ISO 22000: 2018</a:t>
              </a:r>
            </a:p>
          </p:txBody>
        </p:sp>
      </p:grpSp>
      <p:grpSp>
        <p:nvGrpSpPr>
          <p:cNvPr id="13" name="Groep 18">
            <a:extLst>
              <a:ext uri="{FF2B5EF4-FFF2-40B4-BE49-F238E27FC236}">
                <a16:creationId xmlns:a16="http://schemas.microsoft.com/office/drawing/2014/main" id="{A24C2DEA-CDE0-4230-B0B5-A6A32048111F}"/>
              </a:ext>
            </a:extLst>
          </p:cNvPr>
          <p:cNvGrpSpPr/>
          <p:nvPr/>
        </p:nvGrpSpPr>
        <p:grpSpPr>
          <a:xfrm>
            <a:off x="3726477" y="4943585"/>
            <a:ext cx="3234973" cy="1312384"/>
            <a:chOff x="578" y="446616"/>
            <a:chExt cx="921096" cy="382439"/>
          </a:xfrm>
          <a:scene3d>
            <a:camera prst="orthographicFront"/>
            <a:lightRig rig="chilly" dir="t"/>
          </a:scene3d>
        </p:grpSpPr>
        <p:sp>
          <p:nvSpPr>
            <p:cNvPr id="14" name="Punthaak 7">
              <a:extLst>
                <a:ext uri="{FF2B5EF4-FFF2-40B4-BE49-F238E27FC236}">
                  <a16:creationId xmlns:a16="http://schemas.microsoft.com/office/drawing/2014/main" id="{700A16D5-9090-4C4E-8F9C-E093BF4C694E}"/>
                </a:ext>
              </a:extLst>
            </p:cNvPr>
            <p:cNvSpPr/>
            <p:nvPr/>
          </p:nvSpPr>
          <p:spPr>
            <a:xfrm>
              <a:off x="578" y="460617"/>
              <a:ext cx="921096" cy="368438"/>
            </a:xfrm>
            <a:prstGeom prst="chevron">
              <a:avLst/>
            </a:prstGeom>
            <a:solidFill>
              <a:srgbClr val="218455"/>
            </a:solidFill>
            <a:ln>
              <a:noFill/>
            </a:ln>
            <a:effectLst/>
            <a:sp3d prstMaterial="translucentPowder">
              <a:bevelT w="127000" h="25400" prst="softRound"/>
            </a:sp3d>
          </p:spPr>
        </p:sp>
        <p:sp>
          <p:nvSpPr>
            <p:cNvPr id="15" name="Punthaak 4">
              <a:extLst>
                <a:ext uri="{FF2B5EF4-FFF2-40B4-BE49-F238E27FC236}">
                  <a16:creationId xmlns:a16="http://schemas.microsoft.com/office/drawing/2014/main" id="{DCF710BD-555F-4D3F-8F93-FFDF1AE0BC34}"/>
                </a:ext>
              </a:extLst>
            </p:cNvPr>
            <p:cNvSpPr txBox="1"/>
            <p:nvPr/>
          </p:nvSpPr>
          <p:spPr>
            <a:xfrm>
              <a:off x="99761" y="446616"/>
              <a:ext cx="552658" cy="368438"/>
            </a:xfrm>
            <a:prstGeom prst="rect">
              <a:avLst/>
            </a:prstGeom>
            <a:noFill/>
            <a:ln>
              <a:noFill/>
            </a:ln>
            <a:effectLst/>
            <a:sp3d/>
          </p:spPr>
          <p:txBody>
            <a:bodyPr spcFirstLastPara="0" vert="horz" wrap="square" lIns="25400" tIns="12700" rIns="0" bIns="127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Arial"/>
                  <a:ea typeface="+mn-ea"/>
                  <a:cs typeface="+mn-cs"/>
                </a:rPr>
                <a:t>  </a:t>
              </a:r>
              <a:r>
                <a:rPr kumimoji="0" lang="en-GB"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PRPs</a:t>
              </a:r>
            </a:p>
          </p:txBody>
        </p:sp>
      </p:grpSp>
      <p:grpSp>
        <p:nvGrpSpPr>
          <p:cNvPr id="16" name="Groep 21">
            <a:extLst>
              <a:ext uri="{FF2B5EF4-FFF2-40B4-BE49-F238E27FC236}">
                <a16:creationId xmlns:a16="http://schemas.microsoft.com/office/drawing/2014/main" id="{F5F17A7A-4FD2-4C5F-B9A5-5A75D42C8895}"/>
              </a:ext>
            </a:extLst>
          </p:cNvPr>
          <p:cNvGrpSpPr/>
          <p:nvPr/>
        </p:nvGrpSpPr>
        <p:grpSpPr>
          <a:xfrm>
            <a:off x="7387119" y="4933248"/>
            <a:ext cx="3431360" cy="1322722"/>
            <a:chOff x="578" y="446730"/>
            <a:chExt cx="921096" cy="382325"/>
          </a:xfrm>
          <a:scene3d>
            <a:camera prst="orthographicFront"/>
            <a:lightRig rig="chilly" dir="t"/>
          </a:scene3d>
        </p:grpSpPr>
        <p:sp>
          <p:nvSpPr>
            <p:cNvPr id="17" name="Punthaak 10">
              <a:extLst>
                <a:ext uri="{FF2B5EF4-FFF2-40B4-BE49-F238E27FC236}">
                  <a16:creationId xmlns:a16="http://schemas.microsoft.com/office/drawing/2014/main" id="{23C0FA5D-4976-4DC0-93B2-764FECFEF9AD}"/>
                </a:ext>
              </a:extLst>
            </p:cNvPr>
            <p:cNvSpPr/>
            <p:nvPr/>
          </p:nvSpPr>
          <p:spPr>
            <a:xfrm>
              <a:off x="578" y="460617"/>
              <a:ext cx="921096" cy="368438"/>
            </a:xfrm>
            <a:prstGeom prst="chevron">
              <a:avLst/>
            </a:prstGeom>
            <a:solidFill>
              <a:srgbClr val="218455"/>
            </a:solidFill>
            <a:ln>
              <a:noFill/>
            </a:ln>
            <a:effectLst/>
            <a:sp3d prstMaterial="translucentPowder">
              <a:bevelT w="127000" h="25400" prst="softRound"/>
            </a:sp3d>
          </p:spPr>
        </p:sp>
        <p:sp>
          <p:nvSpPr>
            <p:cNvPr id="18" name="Punthaak 4">
              <a:extLst>
                <a:ext uri="{FF2B5EF4-FFF2-40B4-BE49-F238E27FC236}">
                  <a16:creationId xmlns:a16="http://schemas.microsoft.com/office/drawing/2014/main" id="{82009330-A5CF-4F8B-A4BB-F0A82A3DAFDA}"/>
                </a:ext>
              </a:extLst>
            </p:cNvPr>
            <p:cNvSpPr txBox="1"/>
            <p:nvPr/>
          </p:nvSpPr>
          <p:spPr>
            <a:xfrm>
              <a:off x="257295" y="446730"/>
              <a:ext cx="561958" cy="368438"/>
            </a:xfrm>
            <a:prstGeom prst="rect">
              <a:avLst/>
            </a:prstGeom>
            <a:noFill/>
            <a:ln>
              <a:noFill/>
            </a:ln>
            <a:effectLst/>
            <a:sp3d/>
          </p:spPr>
          <p:txBody>
            <a:bodyPr spcFirstLastPara="0" vert="horz" wrap="square" lIns="25400" tIns="12700" rIns="0" bIns="127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FSSC V5 Additional requirements</a:t>
              </a:r>
            </a:p>
          </p:txBody>
        </p:sp>
      </p:grpSp>
    </p:spTree>
    <p:extLst>
      <p:ext uri="{BB962C8B-B14F-4D97-AF65-F5344CB8AC3E}">
        <p14:creationId xmlns:p14="http://schemas.microsoft.com/office/powerpoint/2010/main" val="290494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524296-E03F-4D8C-B892-DBE8106D7BD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5" name="Rectangle 4">
            <a:extLst>
              <a:ext uri="{FF2B5EF4-FFF2-40B4-BE49-F238E27FC236}">
                <a16:creationId xmlns:a16="http://schemas.microsoft.com/office/drawing/2014/main" id="{9EA3FD07-C384-4DA5-BAAB-4FB778CD0638}"/>
              </a:ext>
            </a:extLst>
          </p:cNvPr>
          <p:cNvSpPr/>
          <p:nvPr/>
        </p:nvSpPr>
        <p:spPr>
          <a:xfrm>
            <a:off x="4561684" y="43685"/>
            <a:ext cx="266451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4000" b="1" i="0" u="none" strike="noStrike" kern="0" cap="none" spc="0" normalizeH="0" baseline="0" noProof="0" dirty="0">
                <a:ln>
                  <a:noFill/>
                </a:ln>
                <a:solidFill>
                  <a:srgbClr val="FFFFFF"/>
                </a:solidFill>
                <a:effectLst/>
                <a:uLnTx/>
                <a:uFillTx/>
                <a:latin typeface="Times New Roman" panose="02020603050405020304" pitchFamily="18" charset="0"/>
                <a:ea typeface="MS PGothic"/>
                <a:cs typeface="Times New Roman" panose="02020603050405020304" pitchFamily="18" charset="0"/>
              </a:rPr>
              <a:t>Version 5.1</a:t>
            </a:r>
            <a:endParaRPr kumimoji="0" lang="en-ZA" sz="1800" b="0" i="0" u="none" strike="noStrike" kern="0" cap="none" spc="0" normalizeH="0" baseline="0" noProof="0" dirty="0">
              <a:ln>
                <a:noFill/>
              </a:ln>
              <a:solidFill>
                <a:srgbClr val="FFFFFF"/>
              </a:solidFill>
              <a:effectLst/>
              <a:uLnTx/>
              <a:uFillTx/>
              <a:latin typeface="Calibri" panose="020F0502020204030204"/>
              <a:ea typeface="MS PGothic"/>
              <a:cs typeface="+mn-cs"/>
            </a:endParaRPr>
          </a:p>
        </p:txBody>
      </p:sp>
      <p:pic>
        <p:nvPicPr>
          <p:cNvPr id="15" name="Picture 1">
            <a:extLst>
              <a:ext uri="{FF2B5EF4-FFF2-40B4-BE49-F238E27FC236}">
                <a16:creationId xmlns:a16="http://schemas.microsoft.com/office/drawing/2014/main" id="{2672AEC5-DC90-466F-9601-0BE913DD6D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4125" y="6333206"/>
            <a:ext cx="1543050" cy="36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DAB11EF9-2C84-436F-9827-C830A65535B1}"/>
              </a:ext>
            </a:extLst>
          </p:cNvPr>
          <p:cNvGrpSpPr/>
          <p:nvPr/>
        </p:nvGrpSpPr>
        <p:grpSpPr>
          <a:xfrm>
            <a:off x="914400" y="967562"/>
            <a:ext cx="3498111" cy="4922875"/>
            <a:chOff x="0" y="0"/>
            <a:chExt cx="4185920" cy="6858000"/>
          </a:xfrm>
        </p:grpSpPr>
        <p:pic>
          <p:nvPicPr>
            <p:cNvPr id="13" name="Tijdelijke aanduiding voor afbeelding 20">
              <a:extLst>
                <a:ext uri="{FF2B5EF4-FFF2-40B4-BE49-F238E27FC236}">
                  <a16:creationId xmlns:a16="http://schemas.microsoft.com/office/drawing/2014/main" id="{B0F62E34-94C7-4728-A9EC-D14FA40DE404}"/>
                </a:ext>
              </a:extLst>
            </p:cNvPr>
            <p:cNvPicPr>
              <a:picLocks noGrp="1"/>
            </p:cNvPicPr>
            <p:nvPr/>
          </p:nvPicPr>
          <p:blipFill>
            <a:blip r:embed="rId3" cstate="print">
              <a:extLst>
                <a:ext uri="{28A0092B-C50C-407E-A947-70E740481C1C}">
                  <a14:useLocalDpi xmlns:a14="http://schemas.microsoft.com/office/drawing/2010/main" val="0"/>
                </a:ext>
              </a:extLst>
            </a:blip>
            <a:srcRect l="6828" r="6828"/>
            <a:stretch>
              <a:fillRect/>
            </a:stretch>
          </p:blipFill>
          <p:spPr bwMode="auto">
            <a:xfrm>
              <a:off x="0" y="0"/>
              <a:ext cx="4185920" cy="6858000"/>
            </a:xfrm>
            <a:prstGeom prst="rect">
              <a:avLst/>
            </a:prstGeom>
            <a:noFill/>
          </p:spPr>
        </p:pic>
        <p:sp>
          <p:nvSpPr>
            <p:cNvPr id="18" name="Tekstvak 1">
              <a:extLst>
                <a:ext uri="{FF2B5EF4-FFF2-40B4-BE49-F238E27FC236}">
                  <a16:creationId xmlns:a16="http://schemas.microsoft.com/office/drawing/2014/main" id="{4C6B7D15-3550-4738-B0AD-60DF5D36653B}"/>
                </a:ext>
              </a:extLst>
            </p:cNvPr>
            <p:cNvSpPr txBox="1">
              <a:spLocks noChangeArrowheads="1"/>
            </p:cNvSpPr>
            <p:nvPr/>
          </p:nvSpPr>
          <p:spPr bwMode="auto">
            <a:xfrm>
              <a:off x="158750" y="4921250"/>
              <a:ext cx="3860800" cy="676628"/>
            </a:xfrm>
            <a:prstGeom prst="rect">
              <a:avLst/>
            </a:prstGeom>
            <a:noFill/>
            <a:ln>
              <a:noFill/>
            </a:ln>
            <a:extLst>
              <a:ext uri="{909E8E84-426E-40dd-AFC4-6F175D3DCCD1}">
                <a14:hiddenFill xmlns:lc="http://schemas.openxmlformats.org/drawingml/2006/lockedCanva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a:solidFill>
                    <a:srgbClr val="FFFFFF"/>
                  </a:solidFill>
                </a14:hiddenFill>
              </a:ext>
              <a:ext uri="{91240B29-F687-4f45-9708-019B960494DF}">
                <a14:hiddenLine xmlns:lc="http://schemas.openxmlformats.org/drawingml/2006/lockedCanva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r" defTabSz="914400" rtl="0" eaLnBrk="1" fontAlgn="auto" latinLnBrk="0" hangingPunct="1">
                <a:lnSpc>
                  <a:spcPct val="100000"/>
                </a:lnSpc>
                <a:spcBef>
                  <a:spcPts val="300"/>
                </a:spcBef>
                <a:spcAft>
                  <a:spcPts val="800"/>
                </a:spcAft>
                <a:buClrTx/>
                <a:buSzTx/>
                <a:buFontTx/>
                <a:buNone/>
                <a:tabLst/>
                <a:defRPr/>
              </a:pPr>
              <a:r>
                <a:rPr kumimoji="0" lang="en-US" sz="2000" b="0" i="0" u="none" strike="noStrike" kern="1200" cap="all" spc="0" normalizeH="0" baseline="0" noProof="0" dirty="0">
                  <a:ln>
                    <a:noFill/>
                  </a:ln>
                  <a:solidFill>
                    <a:srgbClr val="FFFFFF"/>
                  </a:solidFill>
                  <a:effectLst/>
                  <a:uLnTx/>
                  <a:uFillTx/>
                  <a:latin typeface="Avenir Next Bold"/>
                  <a:ea typeface="Arial" panose="020B0604020202020204" pitchFamily="34" charset="0"/>
                  <a:cs typeface="Lucida Sans Unicode" panose="020B0602030504020204" pitchFamily="34" charset="0"/>
                </a:rPr>
                <a:t>FSSC 22000 Scheme version 5.1</a:t>
              </a:r>
              <a:endParaRPr kumimoji="0" lang="en-ZA"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hthoek 23">
              <a:extLst>
                <a:ext uri="{FF2B5EF4-FFF2-40B4-BE49-F238E27FC236}">
                  <a16:creationId xmlns:a16="http://schemas.microsoft.com/office/drawing/2014/main" id="{519009AB-AA41-4B68-AD41-E69FF06E206B}"/>
                </a:ext>
              </a:extLst>
            </p:cNvPr>
            <p:cNvSpPr/>
            <p:nvPr/>
          </p:nvSpPr>
          <p:spPr>
            <a:xfrm>
              <a:off x="1981200" y="6337300"/>
              <a:ext cx="1744345" cy="422910"/>
            </a:xfrm>
            <a:prstGeom prst="rect">
              <a:avLst/>
            </a:prstGeom>
          </p:spPr>
          <p:txBody>
            <a:bodyPr wrap="none">
              <a:spAutoFit/>
            </a:bodyPr>
            <a:lstStyle/>
            <a:p>
              <a:pPr marL="0" marR="0" lvl="0" indent="0" algn="r" defTabSz="914400" rtl="0" eaLnBrk="1" fontAlgn="auto" latinLnBrk="0" hangingPunct="1">
                <a:lnSpc>
                  <a:spcPct val="107000"/>
                </a:lnSpc>
                <a:spcBef>
                  <a:spcPts val="300"/>
                </a:spcBef>
                <a:spcAft>
                  <a:spcPts val="300"/>
                </a:spcAft>
                <a:buClrTx/>
                <a:buSzTx/>
                <a:buFontTx/>
                <a:buNone/>
                <a:tabLst/>
                <a:defRPr/>
              </a:pPr>
              <a:r>
                <a:rPr kumimoji="0" lang="nl-NL" sz="1400" b="0" i="0" u="none" strike="noStrike" kern="1200" cap="none" spc="0" normalizeH="0" baseline="0" noProof="0">
                  <a:ln>
                    <a:noFill/>
                  </a:ln>
                  <a:solidFill>
                    <a:srgbClr val="FFFFFF"/>
                  </a:solidFill>
                  <a:effectLst/>
                  <a:uLnTx/>
                  <a:uFillTx/>
                  <a:latin typeface="Open Sans"/>
                  <a:ea typeface="Arial" panose="020B0604020202020204" pitchFamily="34" charset="0"/>
                  <a:cs typeface="Lucida Sans Unicode" panose="020B0602030504020204" pitchFamily="34" charset="0"/>
                </a:rPr>
                <a:t>www.fssc22000.com</a:t>
              </a:r>
              <a:endParaRPr kumimoji="0" lang="en-ZA"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00273511-0C64-4B47-B71C-31705678CF67}"/>
              </a:ext>
            </a:extLst>
          </p:cNvPr>
          <p:cNvSpPr/>
          <p:nvPr/>
        </p:nvSpPr>
        <p:spPr>
          <a:xfrm>
            <a:off x="4561684" y="1271243"/>
            <a:ext cx="556006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218455"/>
                </a:solidFill>
                <a:effectLst/>
                <a:uLnTx/>
                <a:uFillTx/>
                <a:latin typeface="Times New Roman" panose="02020603050405020304" pitchFamily="18" charset="0"/>
                <a:ea typeface="MS PGothic"/>
                <a:cs typeface="Times New Roman" panose="02020603050405020304" pitchFamily="18" charset="0"/>
              </a:rPr>
              <a:t>Published November 2020</a:t>
            </a:r>
            <a:endParaRPr kumimoji="0" lang="en-ZA" sz="3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S PGothic"/>
              <a:cs typeface="Times New Roman" panose="02020603050405020304" pitchFamily="18" charset="0"/>
            </a:endParaRPr>
          </a:p>
        </p:txBody>
      </p:sp>
      <p:sp>
        <p:nvSpPr>
          <p:cNvPr id="21" name="Flowchart: Punched Tape 20">
            <a:extLst>
              <a:ext uri="{FF2B5EF4-FFF2-40B4-BE49-F238E27FC236}">
                <a16:creationId xmlns:a16="http://schemas.microsoft.com/office/drawing/2014/main" id="{E5DF08B1-38A8-41C0-9292-2F5B74EC708E}"/>
              </a:ext>
            </a:extLst>
          </p:cNvPr>
          <p:cNvSpPr/>
          <p:nvPr/>
        </p:nvSpPr>
        <p:spPr>
          <a:xfrm>
            <a:off x="4779504" y="2317609"/>
            <a:ext cx="5124427" cy="2993388"/>
          </a:xfrm>
          <a:prstGeom prst="flowChartPunchedTape">
            <a:avLst/>
          </a:prstGeom>
          <a:solidFill>
            <a:sysClr val="window" lastClr="FFFFFF"/>
          </a:solidFill>
          <a:ln w="41275"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ZA" altLang="en-US" sz="2000" b="1" i="0" u="none" strike="noStrike" kern="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lvl="0" eaLnBrk="0" fontAlgn="base" hangingPunct="0">
              <a:spcBef>
                <a:spcPct val="0"/>
              </a:spcBef>
              <a:spcAft>
                <a:spcPct val="0"/>
              </a:spcAft>
              <a:defRPr/>
            </a:pPr>
            <a:r>
              <a:rPr kumimoji="0" lang="en-ZA" alt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Benchmarked</a:t>
            </a:r>
            <a:r>
              <a:rPr kumimoji="0" lang="en-ZA" altLang="en-US" sz="2800" b="1"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against the GFSI version 2020.1 </a:t>
            </a:r>
            <a:r>
              <a:rPr kumimoji="0" lang="en-ZA" alt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Requirements </a:t>
            </a:r>
          </a:p>
        </p:txBody>
      </p:sp>
    </p:spTree>
    <p:extLst>
      <p:ext uri="{BB962C8B-B14F-4D97-AF65-F5344CB8AC3E}">
        <p14:creationId xmlns:p14="http://schemas.microsoft.com/office/powerpoint/2010/main" val="2048271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69A0EB-8C43-489A-8085-B67E8F59683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7" name="Rectangle 6">
            <a:extLst>
              <a:ext uri="{FF2B5EF4-FFF2-40B4-BE49-F238E27FC236}">
                <a16:creationId xmlns:a16="http://schemas.microsoft.com/office/drawing/2014/main" id="{759A49F7-170C-4B53-9DA1-54B1714D6CEC}"/>
              </a:ext>
            </a:extLst>
          </p:cNvPr>
          <p:cNvSpPr/>
          <p:nvPr/>
        </p:nvSpPr>
        <p:spPr>
          <a:xfrm>
            <a:off x="3280707" y="36261"/>
            <a:ext cx="4288353" cy="707886"/>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FFFFFF"/>
                </a:solidFill>
                <a:effectLst/>
                <a:uLnTx/>
                <a:uFillTx/>
                <a:latin typeface="Times New Roman" panose="02020603050405020304" pitchFamily="18" charset="0"/>
                <a:ea typeface="MS PGothic"/>
                <a:cs typeface="+mn-cs"/>
              </a:rPr>
              <a:t>Why FSSC 22000?</a:t>
            </a:r>
            <a:endParaRPr kumimoji="0" lang="en-ZA" altLang="en-US" sz="4000" b="1" i="0" u="none" strike="noStrike" kern="0" cap="none" spc="0" normalizeH="0" baseline="0" noProof="0" dirty="0">
              <a:ln>
                <a:noFill/>
              </a:ln>
              <a:solidFill>
                <a:srgbClr val="FFFFFF"/>
              </a:solidFill>
              <a:effectLst/>
              <a:uLnTx/>
              <a:uFillTx/>
              <a:latin typeface="Times New Roman" panose="02020603050405020304" pitchFamily="18" charset="0"/>
              <a:ea typeface="MS PGothic"/>
              <a:cs typeface="+mn-cs"/>
            </a:endParaRPr>
          </a:p>
        </p:txBody>
      </p:sp>
      <p:sp>
        <p:nvSpPr>
          <p:cNvPr id="8" name="Freeform: Shape 7">
            <a:extLst>
              <a:ext uri="{FF2B5EF4-FFF2-40B4-BE49-F238E27FC236}">
                <a16:creationId xmlns:a16="http://schemas.microsoft.com/office/drawing/2014/main" id="{3E8AE3EC-8773-4631-AC36-A09102F7B84E}"/>
              </a:ext>
            </a:extLst>
          </p:cNvPr>
          <p:cNvSpPr/>
          <p:nvPr/>
        </p:nvSpPr>
        <p:spPr>
          <a:xfrm>
            <a:off x="1322955" y="1097006"/>
            <a:ext cx="10371206" cy="599040"/>
          </a:xfrm>
          <a:custGeom>
            <a:avLst/>
            <a:gdLst>
              <a:gd name="connsiteX0" fmla="*/ 0 w 10676005"/>
              <a:gd name="connsiteY0" fmla="*/ 99842 h 599040"/>
              <a:gd name="connsiteX1" fmla="*/ 99842 w 10676005"/>
              <a:gd name="connsiteY1" fmla="*/ 0 h 599040"/>
              <a:gd name="connsiteX2" fmla="*/ 10576163 w 10676005"/>
              <a:gd name="connsiteY2" fmla="*/ 0 h 599040"/>
              <a:gd name="connsiteX3" fmla="*/ 10676005 w 10676005"/>
              <a:gd name="connsiteY3" fmla="*/ 99842 h 599040"/>
              <a:gd name="connsiteX4" fmla="*/ 10676005 w 10676005"/>
              <a:gd name="connsiteY4" fmla="*/ 499198 h 599040"/>
              <a:gd name="connsiteX5" fmla="*/ 10576163 w 10676005"/>
              <a:gd name="connsiteY5" fmla="*/ 599040 h 599040"/>
              <a:gd name="connsiteX6" fmla="*/ 99842 w 10676005"/>
              <a:gd name="connsiteY6" fmla="*/ 599040 h 599040"/>
              <a:gd name="connsiteX7" fmla="*/ 0 w 10676005"/>
              <a:gd name="connsiteY7" fmla="*/ 499198 h 599040"/>
              <a:gd name="connsiteX8" fmla="*/ 0 w 10676005"/>
              <a:gd name="connsiteY8" fmla="*/ 99842 h 59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76005" h="599040">
                <a:moveTo>
                  <a:pt x="0" y="99842"/>
                </a:moveTo>
                <a:cubicBezTo>
                  <a:pt x="0" y="44701"/>
                  <a:pt x="44701" y="0"/>
                  <a:pt x="99842" y="0"/>
                </a:cubicBezTo>
                <a:lnTo>
                  <a:pt x="10576163" y="0"/>
                </a:lnTo>
                <a:cubicBezTo>
                  <a:pt x="10631304" y="0"/>
                  <a:pt x="10676005" y="44701"/>
                  <a:pt x="10676005" y="99842"/>
                </a:cubicBezTo>
                <a:lnTo>
                  <a:pt x="10676005" y="499198"/>
                </a:lnTo>
                <a:cubicBezTo>
                  <a:pt x="10676005" y="554339"/>
                  <a:pt x="10631304" y="599040"/>
                  <a:pt x="10576163" y="599040"/>
                </a:cubicBezTo>
                <a:lnTo>
                  <a:pt x="99842" y="599040"/>
                </a:lnTo>
                <a:cubicBezTo>
                  <a:pt x="44701" y="599040"/>
                  <a:pt x="0" y="554339"/>
                  <a:pt x="0" y="499198"/>
                </a:cubicBezTo>
                <a:lnTo>
                  <a:pt x="0" y="99842"/>
                </a:lnTo>
                <a:close/>
              </a:path>
            </a:pathLst>
          </a:custGeom>
          <a:solidFill>
            <a:srgbClr val="218455"/>
          </a:solidFill>
          <a:ln w="12700" cap="flat" cmpd="sng" algn="ctr">
            <a:solidFill>
              <a:sysClr val="window" lastClr="FFFFFF">
                <a:hueOff val="0"/>
                <a:satOff val="0"/>
                <a:lumOff val="0"/>
                <a:alphaOff val="0"/>
              </a:sysClr>
            </a:solidFill>
            <a:prstDash val="solid"/>
            <a:miter lim="800000"/>
          </a:ln>
          <a:effectLst/>
        </p:spPr>
        <p:txBody>
          <a:bodyPr spcFirstLastPara="0" vert="horz" wrap="square" lIns="120683" tIns="120683" rIns="120683" bIns="120683"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Framework for a robust and effective Food Safety Management System</a:t>
            </a:r>
          </a:p>
        </p:txBody>
      </p:sp>
      <p:sp>
        <p:nvSpPr>
          <p:cNvPr id="9" name="Freeform: Shape 8">
            <a:extLst>
              <a:ext uri="{FF2B5EF4-FFF2-40B4-BE49-F238E27FC236}">
                <a16:creationId xmlns:a16="http://schemas.microsoft.com/office/drawing/2014/main" id="{C99ADCFC-061B-473D-934B-6315C22CACB5}"/>
              </a:ext>
            </a:extLst>
          </p:cNvPr>
          <p:cNvSpPr/>
          <p:nvPr/>
        </p:nvSpPr>
        <p:spPr>
          <a:xfrm>
            <a:off x="1322954" y="1701423"/>
            <a:ext cx="10371207" cy="599040"/>
          </a:xfrm>
          <a:custGeom>
            <a:avLst/>
            <a:gdLst>
              <a:gd name="connsiteX0" fmla="*/ 0 w 10676005"/>
              <a:gd name="connsiteY0" fmla="*/ 99842 h 599040"/>
              <a:gd name="connsiteX1" fmla="*/ 99842 w 10676005"/>
              <a:gd name="connsiteY1" fmla="*/ 0 h 599040"/>
              <a:gd name="connsiteX2" fmla="*/ 10576163 w 10676005"/>
              <a:gd name="connsiteY2" fmla="*/ 0 h 599040"/>
              <a:gd name="connsiteX3" fmla="*/ 10676005 w 10676005"/>
              <a:gd name="connsiteY3" fmla="*/ 99842 h 599040"/>
              <a:gd name="connsiteX4" fmla="*/ 10676005 w 10676005"/>
              <a:gd name="connsiteY4" fmla="*/ 499198 h 599040"/>
              <a:gd name="connsiteX5" fmla="*/ 10576163 w 10676005"/>
              <a:gd name="connsiteY5" fmla="*/ 599040 h 599040"/>
              <a:gd name="connsiteX6" fmla="*/ 99842 w 10676005"/>
              <a:gd name="connsiteY6" fmla="*/ 599040 h 599040"/>
              <a:gd name="connsiteX7" fmla="*/ 0 w 10676005"/>
              <a:gd name="connsiteY7" fmla="*/ 499198 h 599040"/>
              <a:gd name="connsiteX8" fmla="*/ 0 w 10676005"/>
              <a:gd name="connsiteY8" fmla="*/ 99842 h 59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76005" h="599040">
                <a:moveTo>
                  <a:pt x="0" y="99842"/>
                </a:moveTo>
                <a:cubicBezTo>
                  <a:pt x="0" y="44701"/>
                  <a:pt x="44701" y="0"/>
                  <a:pt x="99842" y="0"/>
                </a:cubicBezTo>
                <a:lnTo>
                  <a:pt x="10576163" y="0"/>
                </a:lnTo>
                <a:cubicBezTo>
                  <a:pt x="10631304" y="0"/>
                  <a:pt x="10676005" y="44701"/>
                  <a:pt x="10676005" y="99842"/>
                </a:cubicBezTo>
                <a:lnTo>
                  <a:pt x="10676005" y="499198"/>
                </a:lnTo>
                <a:cubicBezTo>
                  <a:pt x="10676005" y="554339"/>
                  <a:pt x="10631304" y="599040"/>
                  <a:pt x="10576163" y="599040"/>
                </a:cubicBezTo>
                <a:lnTo>
                  <a:pt x="99842" y="599040"/>
                </a:lnTo>
                <a:cubicBezTo>
                  <a:pt x="44701" y="599040"/>
                  <a:pt x="0" y="554339"/>
                  <a:pt x="0" y="499198"/>
                </a:cubicBezTo>
                <a:lnTo>
                  <a:pt x="0" y="99842"/>
                </a:lnTo>
                <a:close/>
              </a:path>
            </a:pathLst>
          </a:custGeom>
          <a:solidFill>
            <a:srgbClr val="218455"/>
          </a:solidFill>
          <a:ln w="12700" cap="flat" cmpd="sng" algn="ctr">
            <a:solidFill>
              <a:sysClr val="window" lastClr="FFFFFF">
                <a:hueOff val="0"/>
                <a:satOff val="0"/>
                <a:lumOff val="0"/>
                <a:alphaOff val="0"/>
              </a:sysClr>
            </a:solidFill>
            <a:prstDash val="solid"/>
            <a:miter lim="800000"/>
          </a:ln>
          <a:effectLst/>
        </p:spPr>
        <p:txBody>
          <a:bodyPr spcFirstLastPara="0" vert="horz" wrap="square" lIns="120683" tIns="120683" rIns="120683" bIns="120683"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Fully recognized by GFSI (Global Food Safety Initiative)</a:t>
            </a:r>
          </a:p>
        </p:txBody>
      </p:sp>
      <p:sp>
        <p:nvSpPr>
          <p:cNvPr id="10" name="Freeform: Shape 9">
            <a:extLst>
              <a:ext uri="{FF2B5EF4-FFF2-40B4-BE49-F238E27FC236}">
                <a16:creationId xmlns:a16="http://schemas.microsoft.com/office/drawing/2014/main" id="{C721DC9B-9CA1-40FA-A74F-72131B57E6C1}"/>
              </a:ext>
            </a:extLst>
          </p:cNvPr>
          <p:cNvSpPr/>
          <p:nvPr/>
        </p:nvSpPr>
        <p:spPr>
          <a:xfrm>
            <a:off x="1322954" y="2281603"/>
            <a:ext cx="10371207" cy="599040"/>
          </a:xfrm>
          <a:custGeom>
            <a:avLst/>
            <a:gdLst>
              <a:gd name="connsiteX0" fmla="*/ 0 w 10676005"/>
              <a:gd name="connsiteY0" fmla="*/ 99842 h 599040"/>
              <a:gd name="connsiteX1" fmla="*/ 99842 w 10676005"/>
              <a:gd name="connsiteY1" fmla="*/ 0 h 599040"/>
              <a:gd name="connsiteX2" fmla="*/ 10576163 w 10676005"/>
              <a:gd name="connsiteY2" fmla="*/ 0 h 599040"/>
              <a:gd name="connsiteX3" fmla="*/ 10676005 w 10676005"/>
              <a:gd name="connsiteY3" fmla="*/ 99842 h 599040"/>
              <a:gd name="connsiteX4" fmla="*/ 10676005 w 10676005"/>
              <a:gd name="connsiteY4" fmla="*/ 499198 h 599040"/>
              <a:gd name="connsiteX5" fmla="*/ 10576163 w 10676005"/>
              <a:gd name="connsiteY5" fmla="*/ 599040 h 599040"/>
              <a:gd name="connsiteX6" fmla="*/ 99842 w 10676005"/>
              <a:gd name="connsiteY6" fmla="*/ 599040 h 599040"/>
              <a:gd name="connsiteX7" fmla="*/ 0 w 10676005"/>
              <a:gd name="connsiteY7" fmla="*/ 499198 h 599040"/>
              <a:gd name="connsiteX8" fmla="*/ 0 w 10676005"/>
              <a:gd name="connsiteY8" fmla="*/ 99842 h 59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76005" h="599040">
                <a:moveTo>
                  <a:pt x="0" y="99842"/>
                </a:moveTo>
                <a:cubicBezTo>
                  <a:pt x="0" y="44701"/>
                  <a:pt x="44701" y="0"/>
                  <a:pt x="99842" y="0"/>
                </a:cubicBezTo>
                <a:lnTo>
                  <a:pt x="10576163" y="0"/>
                </a:lnTo>
                <a:cubicBezTo>
                  <a:pt x="10631304" y="0"/>
                  <a:pt x="10676005" y="44701"/>
                  <a:pt x="10676005" y="99842"/>
                </a:cubicBezTo>
                <a:lnTo>
                  <a:pt x="10676005" y="499198"/>
                </a:lnTo>
                <a:cubicBezTo>
                  <a:pt x="10676005" y="554339"/>
                  <a:pt x="10631304" y="599040"/>
                  <a:pt x="10576163" y="599040"/>
                </a:cubicBezTo>
                <a:lnTo>
                  <a:pt x="99842" y="599040"/>
                </a:lnTo>
                <a:cubicBezTo>
                  <a:pt x="44701" y="599040"/>
                  <a:pt x="0" y="554339"/>
                  <a:pt x="0" y="499198"/>
                </a:cubicBezTo>
                <a:lnTo>
                  <a:pt x="0" y="99842"/>
                </a:lnTo>
                <a:close/>
              </a:path>
            </a:pathLst>
          </a:custGeom>
          <a:solidFill>
            <a:srgbClr val="218455"/>
          </a:solidFill>
          <a:ln w="12700" cap="flat" cmpd="sng" algn="ctr">
            <a:solidFill>
              <a:sysClr val="window" lastClr="FFFFFF">
                <a:hueOff val="0"/>
                <a:satOff val="0"/>
                <a:lumOff val="0"/>
                <a:alphaOff val="0"/>
              </a:sysClr>
            </a:solidFill>
            <a:prstDash val="solid"/>
            <a:miter lim="800000"/>
          </a:ln>
          <a:effectLst/>
        </p:spPr>
        <p:txBody>
          <a:bodyPr spcFirstLastPara="0" vert="horz" wrap="square" lIns="120683" tIns="120683" rIns="120683" bIns="120683"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Based on existing ISO Standards</a:t>
            </a:r>
          </a:p>
        </p:txBody>
      </p:sp>
      <p:sp>
        <p:nvSpPr>
          <p:cNvPr id="11" name="Freeform: Shape 10">
            <a:extLst>
              <a:ext uri="{FF2B5EF4-FFF2-40B4-BE49-F238E27FC236}">
                <a16:creationId xmlns:a16="http://schemas.microsoft.com/office/drawing/2014/main" id="{55F5F713-36AB-4539-ABD8-361F49114B76}"/>
              </a:ext>
            </a:extLst>
          </p:cNvPr>
          <p:cNvSpPr/>
          <p:nvPr/>
        </p:nvSpPr>
        <p:spPr>
          <a:xfrm>
            <a:off x="1322955" y="2880640"/>
            <a:ext cx="10371206" cy="599040"/>
          </a:xfrm>
          <a:custGeom>
            <a:avLst/>
            <a:gdLst>
              <a:gd name="connsiteX0" fmla="*/ 0 w 10676005"/>
              <a:gd name="connsiteY0" fmla="*/ 99842 h 599040"/>
              <a:gd name="connsiteX1" fmla="*/ 99842 w 10676005"/>
              <a:gd name="connsiteY1" fmla="*/ 0 h 599040"/>
              <a:gd name="connsiteX2" fmla="*/ 10576163 w 10676005"/>
              <a:gd name="connsiteY2" fmla="*/ 0 h 599040"/>
              <a:gd name="connsiteX3" fmla="*/ 10676005 w 10676005"/>
              <a:gd name="connsiteY3" fmla="*/ 99842 h 599040"/>
              <a:gd name="connsiteX4" fmla="*/ 10676005 w 10676005"/>
              <a:gd name="connsiteY4" fmla="*/ 499198 h 599040"/>
              <a:gd name="connsiteX5" fmla="*/ 10576163 w 10676005"/>
              <a:gd name="connsiteY5" fmla="*/ 599040 h 599040"/>
              <a:gd name="connsiteX6" fmla="*/ 99842 w 10676005"/>
              <a:gd name="connsiteY6" fmla="*/ 599040 h 599040"/>
              <a:gd name="connsiteX7" fmla="*/ 0 w 10676005"/>
              <a:gd name="connsiteY7" fmla="*/ 499198 h 599040"/>
              <a:gd name="connsiteX8" fmla="*/ 0 w 10676005"/>
              <a:gd name="connsiteY8" fmla="*/ 99842 h 59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76005" h="599040">
                <a:moveTo>
                  <a:pt x="0" y="99842"/>
                </a:moveTo>
                <a:cubicBezTo>
                  <a:pt x="0" y="44701"/>
                  <a:pt x="44701" y="0"/>
                  <a:pt x="99842" y="0"/>
                </a:cubicBezTo>
                <a:lnTo>
                  <a:pt x="10576163" y="0"/>
                </a:lnTo>
                <a:cubicBezTo>
                  <a:pt x="10631304" y="0"/>
                  <a:pt x="10676005" y="44701"/>
                  <a:pt x="10676005" y="99842"/>
                </a:cubicBezTo>
                <a:lnTo>
                  <a:pt x="10676005" y="499198"/>
                </a:lnTo>
                <a:cubicBezTo>
                  <a:pt x="10676005" y="554339"/>
                  <a:pt x="10631304" y="599040"/>
                  <a:pt x="10576163" y="599040"/>
                </a:cubicBezTo>
                <a:lnTo>
                  <a:pt x="99842" y="599040"/>
                </a:lnTo>
                <a:cubicBezTo>
                  <a:pt x="44701" y="599040"/>
                  <a:pt x="0" y="554339"/>
                  <a:pt x="0" y="499198"/>
                </a:cubicBezTo>
                <a:lnTo>
                  <a:pt x="0" y="99842"/>
                </a:lnTo>
                <a:close/>
              </a:path>
            </a:pathLst>
          </a:custGeom>
          <a:solidFill>
            <a:srgbClr val="218455"/>
          </a:solidFill>
          <a:ln w="12700" cap="flat" cmpd="sng" algn="ctr">
            <a:solidFill>
              <a:sysClr val="window" lastClr="FFFFFF">
                <a:hueOff val="0"/>
                <a:satOff val="0"/>
                <a:lumOff val="0"/>
                <a:alphaOff val="0"/>
              </a:sysClr>
            </a:solidFill>
            <a:prstDash val="solid"/>
            <a:miter lim="800000"/>
          </a:ln>
          <a:effectLst/>
        </p:spPr>
        <p:txBody>
          <a:bodyPr spcFirstLastPara="0" vert="horz" wrap="square" lIns="120683" tIns="120683" rIns="120683" bIns="120683"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Covers the whole Food Supply Chain</a:t>
            </a:r>
          </a:p>
        </p:txBody>
      </p:sp>
      <p:sp>
        <p:nvSpPr>
          <p:cNvPr id="12" name="Freeform: Shape 11">
            <a:extLst>
              <a:ext uri="{FF2B5EF4-FFF2-40B4-BE49-F238E27FC236}">
                <a16:creationId xmlns:a16="http://schemas.microsoft.com/office/drawing/2014/main" id="{1768E5CD-7547-46AD-B93C-4301E1A10332}"/>
              </a:ext>
            </a:extLst>
          </p:cNvPr>
          <p:cNvSpPr/>
          <p:nvPr/>
        </p:nvSpPr>
        <p:spPr>
          <a:xfrm>
            <a:off x="1322955" y="3472274"/>
            <a:ext cx="10371206" cy="599040"/>
          </a:xfrm>
          <a:custGeom>
            <a:avLst/>
            <a:gdLst>
              <a:gd name="connsiteX0" fmla="*/ 0 w 10676005"/>
              <a:gd name="connsiteY0" fmla="*/ 99842 h 599040"/>
              <a:gd name="connsiteX1" fmla="*/ 99842 w 10676005"/>
              <a:gd name="connsiteY1" fmla="*/ 0 h 599040"/>
              <a:gd name="connsiteX2" fmla="*/ 10576163 w 10676005"/>
              <a:gd name="connsiteY2" fmla="*/ 0 h 599040"/>
              <a:gd name="connsiteX3" fmla="*/ 10676005 w 10676005"/>
              <a:gd name="connsiteY3" fmla="*/ 99842 h 599040"/>
              <a:gd name="connsiteX4" fmla="*/ 10676005 w 10676005"/>
              <a:gd name="connsiteY4" fmla="*/ 499198 h 599040"/>
              <a:gd name="connsiteX5" fmla="*/ 10576163 w 10676005"/>
              <a:gd name="connsiteY5" fmla="*/ 599040 h 599040"/>
              <a:gd name="connsiteX6" fmla="*/ 99842 w 10676005"/>
              <a:gd name="connsiteY6" fmla="*/ 599040 h 599040"/>
              <a:gd name="connsiteX7" fmla="*/ 0 w 10676005"/>
              <a:gd name="connsiteY7" fmla="*/ 499198 h 599040"/>
              <a:gd name="connsiteX8" fmla="*/ 0 w 10676005"/>
              <a:gd name="connsiteY8" fmla="*/ 99842 h 59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76005" h="599040">
                <a:moveTo>
                  <a:pt x="0" y="99842"/>
                </a:moveTo>
                <a:cubicBezTo>
                  <a:pt x="0" y="44701"/>
                  <a:pt x="44701" y="0"/>
                  <a:pt x="99842" y="0"/>
                </a:cubicBezTo>
                <a:lnTo>
                  <a:pt x="10576163" y="0"/>
                </a:lnTo>
                <a:cubicBezTo>
                  <a:pt x="10631304" y="0"/>
                  <a:pt x="10676005" y="44701"/>
                  <a:pt x="10676005" y="99842"/>
                </a:cubicBezTo>
                <a:lnTo>
                  <a:pt x="10676005" y="499198"/>
                </a:lnTo>
                <a:cubicBezTo>
                  <a:pt x="10676005" y="554339"/>
                  <a:pt x="10631304" y="599040"/>
                  <a:pt x="10576163" y="599040"/>
                </a:cubicBezTo>
                <a:lnTo>
                  <a:pt x="99842" y="599040"/>
                </a:lnTo>
                <a:cubicBezTo>
                  <a:pt x="44701" y="599040"/>
                  <a:pt x="0" y="554339"/>
                  <a:pt x="0" y="499198"/>
                </a:cubicBezTo>
                <a:lnTo>
                  <a:pt x="0" y="99842"/>
                </a:lnTo>
                <a:close/>
              </a:path>
            </a:pathLst>
          </a:custGeom>
          <a:solidFill>
            <a:srgbClr val="218455"/>
          </a:solidFill>
          <a:ln w="12700" cap="flat" cmpd="sng" algn="ctr">
            <a:solidFill>
              <a:srgbClr val="FFFFFF"/>
            </a:solidFill>
            <a:prstDash val="solid"/>
            <a:miter lim="800000"/>
          </a:ln>
          <a:effectLst/>
        </p:spPr>
        <p:txBody>
          <a:bodyPr spcFirstLastPara="0" vert="horz" wrap="square" lIns="120683" tIns="120683" rIns="120683" bIns="120683"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Ensures reliable certification</a:t>
            </a:r>
          </a:p>
        </p:txBody>
      </p:sp>
      <p:sp>
        <p:nvSpPr>
          <p:cNvPr id="13" name="Freeform: Shape 12">
            <a:extLst>
              <a:ext uri="{FF2B5EF4-FFF2-40B4-BE49-F238E27FC236}">
                <a16:creationId xmlns:a16="http://schemas.microsoft.com/office/drawing/2014/main" id="{06C13093-C2A8-40D3-9CC9-F59B71870870}"/>
              </a:ext>
            </a:extLst>
          </p:cNvPr>
          <p:cNvSpPr/>
          <p:nvPr/>
        </p:nvSpPr>
        <p:spPr>
          <a:xfrm>
            <a:off x="1322955" y="4055102"/>
            <a:ext cx="10371206" cy="599040"/>
          </a:xfrm>
          <a:custGeom>
            <a:avLst/>
            <a:gdLst>
              <a:gd name="connsiteX0" fmla="*/ 0 w 10676005"/>
              <a:gd name="connsiteY0" fmla="*/ 99842 h 599040"/>
              <a:gd name="connsiteX1" fmla="*/ 99842 w 10676005"/>
              <a:gd name="connsiteY1" fmla="*/ 0 h 599040"/>
              <a:gd name="connsiteX2" fmla="*/ 10576163 w 10676005"/>
              <a:gd name="connsiteY2" fmla="*/ 0 h 599040"/>
              <a:gd name="connsiteX3" fmla="*/ 10676005 w 10676005"/>
              <a:gd name="connsiteY3" fmla="*/ 99842 h 599040"/>
              <a:gd name="connsiteX4" fmla="*/ 10676005 w 10676005"/>
              <a:gd name="connsiteY4" fmla="*/ 499198 h 599040"/>
              <a:gd name="connsiteX5" fmla="*/ 10576163 w 10676005"/>
              <a:gd name="connsiteY5" fmla="*/ 599040 h 599040"/>
              <a:gd name="connsiteX6" fmla="*/ 99842 w 10676005"/>
              <a:gd name="connsiteY6" fmla="*/ 599040 h 599040"/>
              <a:gd name="connsiteX7" fmla="*/ 0 w 10676005"/>
              <a:gd name="connsiteY7" fmla="*/ 499198 h 599040"/>
              <a:gd name="connsiteX8" fmla="*/ 0 w 10676005"/>
              <a:gd name="connsiteY8" fmla="*/ 99842 h 59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76005" h="599040">
                <a:moveTo>
                  <a:pt x="0" y="99842"/>
                </a:moveTo>
                <a:cubicBezTo>
                  <a:pt x="0" y="44701"/>
                  <a:pt x="44701" y="0"/>
                  <a:pt x="99842" y="0"/>
                </a:cubicBezTo>
                <a:lnTo>
                  <a:pt x="10576163" y="0"/>
                </a:lnTo>
                <a:cubicBezTo>
                  <a:pt x="10631304" y="0"/>
                  <a:pt x="10676005" y="44701"/>
                  <a:pt x="10676005" y="99842"/>
                </a:cubicBezTo>
                <a:lnTo>
                  <a:pt x="10676005" y="499198"/>
                </a:lnTo>
                <a:cubicBezTo>
                  <a:pt x="10676005" y="554339"/>
                  <a:pt x="10631304" y="599040"/>
                  <a:pt x="10576163" y="599040"/>
                </a:cubicBezTo>
                <a:lnTo>
                  <a:pt x="99842" y="599040"/>
                </a:lnTo>
                <a:cubicBezTo>
                  <a:pt x="44701" y="599040"/>
                  <a:pt x="0" y="554339"/>
                  <a:pt x="0" y="499198"/>
                </a:cubicBezTo>
                <a:lnTo>
                  <a:pt x="0" y="99842"/>
                </a:lnTo>
                <a:close/>
              </a:path>
            </a:pathLst>
          </a:custGeom>
          <a:solidFill>
            <a:srgbClr val="218455"/>
          </a:solidFill>
          <a:ln w="12700" cap="flat" cmpd="sng" algn="ctr">
            <a:solidFill>
              <a:srgbClr val="FFFFFF"/>
            </a:solidFill>
            <a:prstDash val="solid"/>
            <a:miter lim="800000"/>
          </a:ln>
          <a:effectLst/>
        </p:spPr>
        <p:txBody>
          <a:bodyPr spcFirstLastPara="0" vert="horz" wrap="square" lIns="120683" tIns="120683" rIns="120683" bIns="120683"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Facilitates Integrated Management Systems</a:t>
            </a:r>
          </a:p>
        </p:txBody>
      </p:sp>
      <p:grpSp>
        <p:nvGrpSpPr>
          <p:cNvPr id="14" name="Group 13">
            <a:extLst>
              <a:ext uri="{FF2B5EF4-FFF2-40B4-BE49-F238E27FC236}">
                <a16:creationId xmlns:a16="http://schemas.microsoft.com/office/drawing/2014/main" id="{BB22F50C-AEBD-4C0E-BEDC-B8ADB0667EAF}"/>
              </a:ext>
            </a:extLst>
          </p:cNvPr>
          <p:cNvGrpSpPr/>
          <p:nvPr/>
        </p:nvGrpSpPr>
        <p:grpSpPr>
          <a:xfrm>
            <a:off x="1322954" y="4684226"/>
            <a:ext cx="10371207" cy="1009930"/>
            <a:chOff x="1322954" y="4684226"/>
            <a:chExt cx="10371207" cy="1009930"/>
          </a:xfrm>
        </p:grpSpPr>
        <p:sp>
          <p:nvSpPr>
            <p:cNvPr id="15" name="Freeform: Shape 14">
              <a:extLst>
                <a:ext uri="{FF2B5EF4-FFF2-40B4-BE49-F238E27FC236}">
                  <a16:creationId xmlns:a16="http://schemas.microsoft.com/office/drawing/2014/main" id="{B253F770-A246-4D10-A143-6C0FB3F6ABEA}"/>
                </a:ext>
              </a:extLst>
            </p:cNvPr>
            <p:cNvSpPr/>
            <p:nvPr/>
          </p:nvSpPr>
          <p:spPr>
            <a:xfrm>
              <a:off x="1322954" y="4684226"/>
              <a:ext cx="10371207" cy="599040"/>
            </a:xfrm>
            <a:custGeom>
              <a:avLst/>
              <a:gdLst>
                <a:gd name="connsiteX0" fmla="*/ 0 w 10676005"/>
                <a:gd name="connsiteY0" fmla="*/ 99842 h 599040"/>
                <a:gd name="connsiteX1" fmla="*/ 99842 w 10676005"/>
                <a:gd name="connsiteY1" fmla="*/ 0 h 599040"/>
                <a:gd name="connsiteX2" fmla="*/ 10576163 w 10676005"/>
                <a:gd name="connsiteY2" fmla="*/ 0 h 599040"/>
                <a:gd name="connsiteX3" fmla="*/ 10676005 w 10676005"/>
                <a:gd name="connsiteY3" fmla="*/ 99842 h 599040"/>
                <a:gd name="connsiteX4" fmla="*/ 10676005 w 10676005"/>
                <a:gd name="connsiteY4" fmla="*/ 499198 h 599040"/>
                <a:gd name="connsiteX5" fmla="*/ 10576163 w 10676005"/>
                <a:gd name="connsiteY5" fmla="*/ 599040 h 599040"/>
                <a:gd name="connsiteX6" fmla="*/ 99842 w 10676005"/>
                <a:gd name="connsiteY6" fmla="*/ 599040 h 599040"/>
                <a:gd name="connsiteX7" fmla="*/ 0 w 10676005"/>
                <a:gd name="connsiteY7" fmla="*/ 499198 h 599040"/>
                <a:gd name="connsiteX8" fmla="*/ 0 w 10676005"/>
                <a:gd name="connsiteY8" fmla="*/ 99842 h 59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76005" h="599040">
                  <a:moveTo>
                    <a:pt x="0" y="99842"/>
                  </a:moveTo>
                  <a:cubicBezTo>
                    <a:pt x="0" y="44701"/>
                    <a:pt x="44701" y="0"/>
                    <a:pt x="99842" y="0"/>
                  </a:cubicBezTo>
                  <a:lnTo>
                    <a:pt x="10576163" y="0"/>
                  </a:lnTo>
                  <a:cubicBezTo>
                    <a:pt x="10631304" y="0"/>
                    <a:pt x="10676005" y="44701"/>
                    <a:pt x="10676005" y="99842"/>
                  </a:cubicBezTo>
                  <a:lnTo>
                    <a:pt x="10676005" y="499198"/>
                  </a:lnTo>
                  <a:cubicBezTo>
                    <a:pt x="10676005" y="554339"/>
                    <a:pt x="10631304" y="599040"/>
                    <a:pt x="10576163" y="599040"/>
                  </a:cubicBezTo>
                  <a:lnTo>
                    <a:pt x="99842" y="599040"/>
                  </a:lnTo>
                  <a:cubicBezTo>
                    <a:pt x="44701" y="599040"/>
                    <a:pt x="0" y="554339"/>
                    <a:pt x="0" y="499198"/>
                  </a:cubicBezTo>
                  <a:lnTo>
                    <a:pt x="0" y="99842"/>
                  </a:lnTo>
                  <a:close/>
                </a:path>
              </a:pathLst>
            </a:custGeom>
            <a:solidFill>
              <a:srgbClr val="218455"/>
            </a:solidFill>
            <a:ln w="12700" cap="flat" cmpd="sng" algn="ctr">
              <a:solidFill>
                <a:srgbClr val="FFFFFF"/>
              </a:solidFill>
              <a:prstDash val="solid"/>
              <a:miter lim="800000"/>
            </a:ln>
            <a:effectLst/>
          </p:spPr>
          <p:txBody>
            <a:bodyPr spcFirstLastPara="0" vert="horz" wrap="square" lIns="120683" tIns="120683" rIns="120683" bIns="120683"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Includes Training Program</a:t>
              </a:r>
            </a:p>
          </p:txBody>
        </p:sp>
        <p:sp>
          <p:nvSpPr>
            <p:cNvPr id="16" name="TextBox 1">
              <a:extLst>
                <a:ext uri="{FF2B5EF4-FFF2-40B4-BE49-F238E27FC236}">
                  <a16:creationId xmlns:a16="http://schemas.microsoft.com/office/drawing/2014/main" id="{24FD1FB1-5B9A-46BC-8AB4-5AA1BF5B4891}"/>
                </a:ext>
              </a:extLst>
            </p:cNvPr>
            <p:cNvSpPr txBox="1">
              <a:spLocks noChangeArrowheads="1"/>
            </p:cNvSpPr>
            <p:nvPr/>
          </p:nvSpPr>
          <p:spPr bwMode="auto">
            <a:xfrm>
              <a:off x="1590925" y="5417931"/>
              <a:ext cx="302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i="1">
                  <a:solidFill>
                    <a:schemeClr val="bg1"/>
                  </a:solidFill>
                  <a:latin typeface="Times New Roman" panose="02020603050405020304" pitchFamily="18" charset="0"/>
                  <a:ea typeface="MS PGothic" panose="020B0600070205080204" pitchFamily="34" charset="-128"/>
                </a:defRPr>
              </a:lvl1pPr>
              <a:lvl2pPr marL="742950" indent="-285750">
                <a:defRPr sz="3200" i="1">
                  <a:solidFill>
                    <a:schemeClr val="bg1"/>
                  </a:solidFill>
                  <a:latin typeface="Times New Roman" panose="02020603050405020304" pitchFamily="18" charset="0"/>
                  <a:ea typeface="MS PGothic" panose="020B0600070205080204" pitchFamily="34" charset="-128"/>
                </a:defRPr>
              </a:lvl2pPr>
              <a:lvl3pPr marL="1143000" indent="-228600">
                <a:defRPr sz="3200" i="1">
                  <a:solidFill>
                    <a:schemeClr val="bg1"/>
                  </a:solidFill>
                  <a:latin typeface="Times New Roman" panose="02020603050405020304" pitchFamily="18" charset="0"/>
                  <a:ea typeface="MS PGothic" panose="020B0600070205080204" pitchFamily="34" charset="-128"/>
                </a:defRPr>
              </a:lvl3pPr>
              <a:lvl4pPr marL="1600200" indent="-228600">
                <a:defRPr sz="3200" i="1">
                  <a:solidFill>
                    <a:schemeClr val="bg1"/>
                  </a:solidFill>
                  <a:latin typeface="Times New Roman" panose="02020603050405020304" pitchFamily="18" charset="0"/>
                  <a:ea typeface="MS PGothic" panose="020B0600070205080204" pitchFamily="34" charset="-128"/>
                </a:defRPr>
              </a:lvl4pPr>
              <a:lvl5pPr marL="2057400" indent="-228600">
                <a:defRPr sz="3200" i="1">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i="1">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i="1">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i="1">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i="1">
                  <a:solidFill>
                    <a:schemeClr val="bg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200" b="1" i="1" u="none" strike="noStrike" kern="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Extracted from FSSC 22000 TO library </a:t>
              </a:r>
            </a:p>
          </p:txBody>
        </p:sp>
      </p:grpSp>
    </p:spTree>
    <p:extLst>
      <p:ext uri="{BB962C8B-B14F-4D97-AF65-F5344CB8AC3E}">
        <p14:creationId xmlns:p14="http://schemas.microsoft.com/office/powerpoint/2010/main" val="2314340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69A0EB-8C43-489A-8085-B67E8F59683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7" name="Rectangle 6">
            <a:extLst>
              <a:ext uri="{FF2B5EF4-FFF2-40B4-BE49-F238E27FC236}">
                <a16:creationId xmlns:a16="http://schemas.microsoft.com/office/drawing/2014/main" id="{576D5F83-E977-4BC0-923F-D3A3369C4F29}"/>
              </a:ext>
            </a:extLst>
          </p:cNvPr>
          <p:cNvSpPr/>
          <p:nvPr/>
        </p:nvSpPr>
        <p:spPr>
          <a:xfrm>
            <a:off x="3675340" y="91357"/>
            <a:ext cx="4288353" cy="707886"/>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FFFFFF"/>
                </a:solidFill>
                <a:effectLst/>
                <a:uLnTx/>
                <a:uFillTx/>
                <a:latin typeface="Times New Roman" panose="02020603050405020304" pitchFamily="18" charset="0"/>
                <a:ea typeface="MS PGothic"/>
                <a:cs typeface="+mn-cs"/>
              </a:rPr>
              <a:t>Why FSSC 22000?</a:t>
            </a:r>
            <a:endParaRPr kumimoji="0" lang="en-ZA" altLang="en-US" sz="4000" b="1" i="0" u="none" strike="noStrike" kern="0" cap="none" spc="0" normalizeH="0" baseline="0" noProof="0" dirty="0">
              <a:ln>
                <a:noFill/>
              </a:ln>
              <a:solidFill>
                <a:srgbClr val="FFFFFF"/>
              </a:solidFill>
              <a:effectLst/>
              <a:uLnTx/>
              <a:uFillTx/>
              <a:latin typeface="Times New Roman" panose="02020603050405020304" pitchFamily="18" charset="0"/>
              <a:ea typeface="MS PGothic"/>
              <a:cs typeface="+mn-cs"/>
            </a:endParaRPr>
          </a:p>
        </p:txBody>
      </p:sp>
      <p:sp>
        <p:nvSpPr>
          <p:cNvPr id="9" name="TextBox 8">
            <a:extLst>
              <a:ext uri="{FF2B5EF4-FFF2-40B4-BE49-F238E27FC236}">
                <a16:creationId xmlns:a16="http://schemas.microsoft.com/office/drawing/2014/main" id="{5D59CECF-5FCB-4DA5-83C6-1A365920EF84}"/>
              </a:ext>
            </a:extLst>
          </p:cNvPr>
          <p:cNvSpPr txBox="1"/>
          <p:nvPr/>
        </p:nvSpPr>
        <p:spPr>
          <a:xfrm>
            <a:off x="916816" y="5112073"/>
            <a:ext cx="1030224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S PGothic"/>
                <a:cs typeface="Times New Roman" panose="02020603050405020304" pitchFamily="18" charset="0"/>
              </a:rPr>
              <a:t>Impact on international trade  &amp; global markets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3200" b="0" i="0" u="none" strike="noStrike" kern="1200" cap="none" spc="0" normalizeH="0" baseline="0" noProof="0" dirty="0">
              <a:ln>
                <a:noFill/>
              </a:ln>
              <a:solidFill>
                <a:srgbClr val="FFFFFF"/>
              </a:solidFill>
              <a:effectLst/>
              <a:uLnTx/>
              <a:uFillTx/>
              <a:latin typeface="Times New Roman" panose="02020603050405020304" pitchFamily="18" charset="0"/>
              <a:ea typeface="MS PGothic"/>
              <a:cs typeface="Times New Roman" panose="02020603050405020304" pitchFamily="18" charset="0"/>
            </a:endParaRPr>
          </a:p>
        </p:txBody>
      </p:sp>
      <p:grpSp>
        <p:nvGrpSpPr>
          <p:cNvPr id="10" name="Group 9">
            <a:extLst>
              <a:ext uri="{FF2B5EF4-FFF2-40B4-BE49-F238E27FC236}">
                <a16:creationId xmlns:a16="http://schemas.microsoft.com/office/drawing/2014/main" id="{95BE35DC-CD56-4B7D-9745-3C5DD750EAF6}"/>
              </a:ext>
            </a:extLst>
          </p:cNvPr>
          <p:cNvGrpSpPr/>
          <p:nvPr/>
        </p:nvGrpSpPr>
        <p:grpSpPr>
          <a:xfrm>
            <a:off x="916816" y="2102044"/>
            <a:ext cx="10620752" cy="2855309"/>
            <a:chOff x="916816" y="2102044"/>
            <a:chExt cx="10620752" cy="2855309"/>
          </a:xfrm>
        </p:grpSpPr>
        <p:sp>
          <p:nvSpPr>
            <p:cNvPr id="11" name="Rectangle 10">
              <a:extLst>
                <a:ext uri="{FF2B5EF4-FFF2-40B4-BE49-F238E27FC236}">
                  <a16:creationId xmlns:a16="http://schemas.microsoft.com/office/drawing/2014/main" id="{240F27E7-C6BB-4D1A-A2BC-A6D4372E9C80}"/>
                </a:ext>
              </a:extLst>
            </p:cNvPr>
            <p:cNvSpPr/>
            <p:nvPr/>
          </p:nvSpPr>
          <p:spPr>
            <a:xfrm>
              <a:off x="916816" y="2102044"/>
              <a:ext cx="1062075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2800" b="1" i="0" u="none" strike="noStrike" kern="0" cap="none" spc="0" normalizeH="0" baseline="0" noProof="0" dirty="0">
                  <a:ln>
                    <a:noFill/>
                  </a:ln>
                  <a:solidFill>
                    <a:srgbClr val="FFFFFF"/>
                  </a:solidFill>
                  <a:effectLst/>
                  <a:uLnTx/>
                  <a:uFillTx/>
                  <a:latin typeface="Times New Roman" panose="02020603050405020304" pitchFamily="18" charset="0"/>
                  <a:ea typeface="MS PGothic"/>
                  <a:cs typeface="+mn-cs"/>
                </a:rPr>
                <a:t>Manufacture of safe food – primary concern worldwide </a:t>
              </a:r>
              <a:endParaRPr kumimoji="0" lang="en-ZA" sz="1800" b="0" i="0" u="none" strike="noStrike" kern="0" cap="none" spc="0" normalizeH="0" baseline="0" noProof="0" dirty="0">
                <a:ln>
                  <a:noFill/>
                </a:ln>
                <a:solidFill>
                  <a:srgbClr val="FFFFFF"/>
                </a:solidFill>
                <a:effectLst/>
                <a:uLnTx/>
                <a:uFillTx/>
                <a:latin typeface="Calibri" panose="020F0502020204030204"/>
                <a:ea typeface="MS PGothic"/>
                <a:cs typeface="+mn-cs"/>
              </a:endParaRPr>
            </a:p>
          </p:txBody>
        </p:sp>
        <p:grpSp>
          <p:nvGrpSpPr>
            <p:cNvPr id="12" name="Group 11">
              <a:extLst>
                <a:ext uri="{FF2B5EF4-FFF2-40B4-BE49-F238E27FC236}">
                  <a16:creationId xmlns:a16="http://schemas.microsoft.com/office/drawing/2014/main" id="{A0565EAB-5737-4838-A4F1-79599C044521}"/>
                </a:ext>
              </a:extLst>
            </p:cNvPr>
            <p:cNvGrpSpPr/>
            <p:nvPr/>
          </p:nvGrpSpPr>
          <p:grpSpPr>
            <a:xfrm>
              <a:off x="988015" y="3030128"/>
              <a:ext cx="5656341" cy="1927225"/>
              <a:chOff x="1356475" y="2831171"/>
              <a:chExt cx="5656341" cy="1927225"/>
            </a:xfrm>
          </p:grpSpPr>
          <p:sp>
            <p:nvSpPr>
              <p:cNvPr id="13" name="Content Placeholder 2">
                <a:extLst>
                  <a:ext uri="{FF2B5EF4-FFF2-40B4-BE49-F238E27FC236}">
                    <a16:creationId xmlns:a16="http://schemas.microsoft.com/office/drawing/2014/main" id="{934F0D49-5AC5-4813-8456-CDB857AFB7EA}"/>
                  </a:ext>
                </a:extLst>
              </p:cNvPr>
              <p:cNvSpPr txBox="1">
                <a:spLocks/>
              </p:cNvSpPr>
              <p:nvPr/>
            </p:nvSpPr>
            <p:spPr bwMode="auto">
              <a:xfrm>
                <a:off x="1356475" y="3328972"/>
                <a:ext cx="2412886" cy="5232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i="1">
                    <a:solidFill>
                      <a:schemeClr val="bg1"/>
                    </a:solidFill>
                    <a:latin typeface="Times New Roman" pitchFamily="18" charset="0"/>
                    <a:ea typeface="MS PGothic" pitchFamily="34" charset="-128"/>
                    <a:cs typeface="+mn-cs"/>
                  </a:defRPr>
                </a:lvl1pPr>
                <a:lvl2pPr marL="742950" indent="-285750" algn="l" rtl="0" eaLnBrk="0" fontAlgn="base" hangingPunct="0">
                  <a:spcBef>
                    <a:spcPct val="20000"/>
                  </a:spcBef>
                  <a:spcAft>
                    <a:spcPct val="0"/>
                  </a:spcAft>
                  <a:buChar char="–"/>
                  <a:defRPr sz="3200" i="1">
                    <a:solidFill>
                      <a:schemeClr val="bg1"/>
                    </a:solidFill>
                    <a:latin typeface="Times New Roman" pitchFamily="18" charset="0"/>
                    <a:ea typeface="MS PGothic" pitchFamily="34" charset="-128"/>
                  </a:defRPr>
                </a:lvl2pPr>
                <a:lvl3pPr marL="1143000" indent="-228600" algn="l" rtl="0" eaLnBrk="0" fontAlgn="base" hangingPunct="0">
                  <a:spcBef>
                    <a:spcPct val="20000"/>
                  </a:spcBef>
                  <a:spcAft>
                    <a:spcPct val="0"/>
                  </a:spcAft>
                  <a:buChar char="•"/>
                  <a:defRPr sz="3200" i="1">
                    <a:solidFill>
                      <a:schemeClr val="bg1"/>
                    </a:solidFill>
                    <a:latin typeface="Times New Roman" pitchFamily="18" charset="0"/>
                    <a:ea typeface="MS PGothic" pitchFamily="34" charset="-128"/>
                  </a:defRPr>
                </a:lvl3pPr>
                <a:lvl4pPr marL="1600200" indent="-228600" algn="l" rtl="0" eaLnBrk="0" fontAlgn="base" hangingPunct="0">
                  <a:spcBef>
                    <a:spcPct val="20000"/>
                  </a:spcBef>
                  <a:spcAft>
                    <a:spcPct val="0"/>
                  </a:spcAft>
                  <a:buChar char="–"/>
                  <a:defRPr sz="3200" i="1">
                    <a:solidFill>
                      <a:schemeClr val="bg1"/>
                    </a:solidFill>
                    <a:latin typeface="Times New Roman" pitchFamily="18" charset="0"/>
                    <a:ea typeface="MS PGothic" pitchFamily="34" charset="-128"/>
                  </a:defRPr>
                </a:lvl4pPr>
                <a:lvl5pPr marL="2057400" indent="-228600" algn="l" rtl="0" eaLnBrk="0" fontAlgn="base" hangingPunct="0">
                  <a:spcBef>
                    <a:spcPct val="20000"/>
                  </a:spcBef>
                  <a:spcAft>
                    <a:spcPct val="0"/>
                  </a:spcAft>
                  <a:buChar char="»"/>
                  <a:defRPr sz="3200" i="1">
                    <a:solidFill>
                      <a:schemeClr val="bg1"/>
                    </a:solidFill>
                    <a:latin typeface="Times New Roman" pitchFamily="18" charset="0"/>
                    <a:ea typeface="MS PGothic" pitchFamily="34" charset="-128"/>
                  </a:defRPr>
                </a:lvl5pPr>
                <a:lvl6pPr marL="2514600" indent="-228600" algn="l" rtl="0" eaLnBrk="0" fontAlgn="base" hangingPunct="0">
                  <a:spcBef>
                    <a:spcPct val="0"/>
                  </a:spcBef>
                  <a:spcAft>
                    <a:spcPct val="0"/>
                  </a:spcAft>
                  <a:buChar char="»"/>
                  <a:defRPr sz="3200" i="1">
                    <a:solidFill>
                      <a:schemeClr val="bg1"/>
                    </a:solidFill>
                    <a:latin typeface="Times New Roman" pitchFamily="18" charset="0"/>
                    <a:ea typeface="MS PGothic" pitchFamily="34" charset="-128"/>
                  </a:defRPr>
                </a:lvl6pPr>
                <a:lvl7pPr marL="2971800" indent="-228600" algn="l" rtl="0" eaLnBrk="0" fontAlgn="base" hangingPunct="0">
                  <a:spcBef>
                    <a:spcPct val="0"/>
                  </a:spcBef>
                  <a:spcAft>
                    <a:spcPct val="0"/>
                  </a:spcAft>
                  <a:buChar char="»"/>
                  <a:defRPr sz="3200" i="1">
                    <a:solidFill>
                      <a:schemeClr val="bg1"/>
                    </a:solidFill>
                    <a:latin typeface="Times New Roman" pitchFamily="18" charset="0"/>
                    <a:ea typeface="MS PGothic" pitchFamily="34" charset="-128"/>
                  </a:defRPr>
                </a:lvl7pPr>
                <a:lvl8pPr marL="3429000" indent="-228600" algn="l" rtl="0" eaLnBrk="0" fontAlgn="base" hangingPunct="0">
                  <a:spcBef>
                    <a:spcPct val="0"/>
                  </a:spcBef>
                  <a:spcAft>
                    <a:spcPct val="0"/>
                  </a:spcAft>
                  <a:buChar char="»"/>
                  <a:defRPr sz="3200" i="1">
                    <a:solidFill>
                      <a:schemeClr val="bg1"/>
                    </a:solidFill>
                    <a:latin typeface="Times New Roman" pitchFamily="18" charset="0"/>
                    <a:ea typeface="MS PGothic" pitchFamily="34" charset="-128"/>
                  </a:defRPr>
                </a:lvl8pPr>
                <a:lvl9pPr marL="3886200" indent="-228600" algn="l" rtl="0" eaLnBrk="0" fontAlgn="base" hangingPunct="0">
                  <a:spcBef>
                    <a:spcPct val="0"/>
                  </a:spcBef>
                  <a:spcAft>
                    <a:spcPct val="0"/>
                  </a:spcAft>
                  <a:buChar char="»"/>
                  <a:defRPr sz="3200" i="1">
                    <a:solidFill>
                      <a:schemeClr val="bg1"/>
                    </a:solidFill>
                    <a:latin typeface="Times New Roman" pitchFamily="18"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Times New Roman" pitchFamily="18" charset="0"/>
                    <a:ea typeface="MS PGothic" pitchFamily="34" charset="-128"/>
                    <a:cs typeface="Times New Roman" pitchFamily="18" charset="0"/>
                  </a:rPr>
                  <a:t>Public health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Times New Roman" pitchFamily="18" charset="0"/>
                  <a:ea typeface="MS PGothic" pitchFamily="34" charset="-128"/>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Times New Roman" pitchFamily="18" charset="0"/>
                    <a:ea typeface="MS PGothic" pitchFamily="34" charset="-128"/>
                    <a:cs typeface="Times New Roman" pitchFamily="18" charset="0"/>
                  </a:rPr>
                  <a:t> </a:t>
                </a:r>
              </a:p>
            </p:txBody>
          </p:sp>
          <p:pic>
            <p:nvPicPr>
              <p:cNvPr id="14" name="Picture 4" descr="What's bugging you?">
                <a:extLst>
                  <a:ext uri="{FF2B5EF4-FFF2-40B4-BE49-F238E27FC236}">
                    <a16:creationId xmlns:a16="http://schemas.microsoft.com/office/drawing/2014/main" id="{6FEB3C3A-AB1D-4EAB-911A-BFC7A52E00A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670176" y="2831171"/>
                <a:ext cx="3342640" cy="1927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grpSp>
        <p:nvGrpSpPr>
          <p:cNvPr id="3" name="Group 2">
            <a:extLst>
              <a:ext uri="{FF2B5EF4-FFF2-40B4-BE49-F238E27FC236}">
                <a16:creationId xmlns:a16="http://schemas.microsoft.com/office/drawing/2014/main" id="{F0B7252D-1CA6-4C2B-BA63-CC4A86A6D3D1}"/>
              </a:ext>
            </a:extLst>
          </p:cNvPr>
          <p:cNvGrpSpPr/>
          <p:nvPr/>
        </p:nvGrpSpPr>
        <p:grpSpPr>
          <a:xfrm>
            <a:off x="988015" y="1267732"/>
            <a:ext cx="10397232" cy="523220"/>
            <a:chOff x="1099775" y="1648031"/>
            <a:chExt cx="10397232" cy="523220"/>
          </a:xfrm>
        </p:grpSpPr>
        <p:sp>
          <p:nvSpPr>
            <p:cNvPr id="8" name="Rectangle 7">
              <a:extLst>
                <a:ext uri="{FF2B5EF4-FFF2-40B4-BE49-F238E27FC236}">
                  <a16:creationId xmlns:a16="http://schemas.microsoft.com/office/drawing/2014/main" id="{7F049D3E-B0AF-4D07-B7B1-3F14F60DDC3B}"/>
                </a:ext>
              </a:extLst>
            </p:cNvPr>
            <p:cNvSpPr/>
            <p:nvPr/>
          </p:nvSpPr>
          <p:spPr>
            <a:xfrm>
              <a:off x="1099775" y="1648031"/>
              <a:ext cx="10397232"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MS PGothic"/>
                  <a:cs typeface="+mn-cs"/>
                </a:rPr>
                <a:t>Globalisation                                 complex food chains </a:t>
              </a:r>
            </a:p>
          </p:txBody>
        </p:sp>
        <p:sp>
          <p:nvSpPr>
            <p:cNvPr id="15" name="Arrow: Right 14">
              <a:extLst>
                <a:ext uri="{FF2B5EF4-FFF2-40B4-BE49-F238E27FC236}">
                  <a16:creationId xmlns:a16="http://schemas.microsoft.com/office/drawing/2014/main" id="{3813AA21-A9BA-48CC-AFEC-97220EE7F7BA}"/>
                </a:ext>
              </a:extLst>
            </p:cNvPr>
            <p:cNvSpPr/>
            <p:nvPr/>
          </p:nvSpPr>
          <p:spPr>
            <a:xfrm>
              <a:off x="3670176" y="1669842"/>
              <a:ext cx="1960880" cy="484632"/>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white"/>
                </a:solidFill>
                <a:effectLst/>
                <a:uLnTx/>
                <a:uFillTx/>
                <a:latin typeface="Calibri" panose="020F0502020204030204"/>
                <a:ea typeface="MS PGothic"/>
                <a:cs typeface="+mn-cs"/>
              </a:endParaRPr>
            </a:p>
          </p:txBody>
        </p:sp>
      </p:grpSp>
    </p:spTree>
    <p:extLst>
      <p:ext uri="{BB962C8B-B14F-4D97-AF65-F5344CB8AC3E}">
        <p14:creationId xmlns:p14="http://schemas.microsoft.com/office/powerpoint/2010/main" val="2964950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11814D-E0A7-4D10-B0C4-1C1A3C5E98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10" name="Rectangle 1">
            <a:extLst>
              <a:ext uri="{FF2B5EF4-FFF2-40B4-BE49-F238E27FC236}">
                <a16:creationId xmlns:a16="http://schemas.microsoft.com/office/drawing/2014/main" id="{BF736DD9-33E2-4DBD-9FEA-C3BFB98B1486}"/>
              </a:ext>
            </a:extLst>
          </p:cNvPr>
          <p:cNvSpPr>
            <a:spLocks noChangeArrowheads="1"/>
          </p:cNvSpPr>
          <p:nvPr/>
        </p:nvSpPr>
        <p:spPr bwMode="auto">
          <a:xfrm>
            <a:off x="718086" y="14068"/>
            <a:ext cx="54409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anose="020B0604020202020204" pitchFamily="34" charset="0"/>
                <a:ea typeface="MS PGothic" panose="020B0600070205080204" pitchFamily="34" charset="-128"/>
              </a:defRPr>
            </a:lvl1pPr>
            <a:lvl2pPr marL="742950" indent="-285750">
              <a:defRPr sz="2400">
                <a:solidFill>
                  <a:schemeClr val="bg1"/>
                </a:solidFill>
                <a:latin typeface="Arial" panose="020B0604020202020204" pitchFamily="34" charset="0"/>
                <a:ea typeface="MS PGothic" panose="020B0600070205080204" pitchFamily="34" charset="-128"/>
              </a:defRPr>
            </a:lvl2pPr>
            <a:lvl3pPr marL="1143000" indent="-228600">
              <a:defRPr sz="2400">
                <a:solidFill>
                  <a:schemeClr val="bg1"/>
                </a:solidFill>
                <a:latin typeface="Arial" panose="020B0604020202020204" pitchFamily="34" charset="0"/>
                <a:ea typeface="MS PGothic" panose="020B0600070205080204" pitchFamily="34" charset="-128"/>
              </a:defRPr>
            </a:lvl3pPr>
            <a:lvl4pPr marL="1600200" indent="-228600">
              <a:defRPr sz="2400">
                <a:solidFill>
                  <a:schemeClr val="bg1"/>
                </a:solidFill>
                <a:latin typeface="Arial" panose="020B0604020202020204" pitchFamily="34" charset="0"/>
                <a:ea typeface="MS PGothic" panose="020B0600070205080204" pitchFamily="34" charset="-128"/>
              </a:defRPr>
            </a:lvl4pPr>
            <a:lvl5pPr marL="2057400" indent="-228600">
              <a:defRPr sz="2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OUR SHAREHOLDER</a:t>
            </a:r>
            <a:endParaRPr kumimoji="0" lang="en-ZA"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1" name="Rectangle 1">
            <a:extLst>
              <a:ext uri="{FF2B5EF4-FFF2-40B4-BE49-F238E27FC236}">
                <a16:creationId xmlns:a16="http://schemas.microsoft.com/office/drawing/2014/main" id="{BF736DD9-33E2-4DBD-9FEA-C3BFB98B1486}"/>
              </a:ext>
            </a:extLst>
          </p:cNvPr>
          <p:cNvSpPr>
            <a:spLocks noChangeArrowheads="1"/>
          </p:cNvSpPr>
          <p:nvPr/>
        </p:nvSpPr>
        <p:spPr bwMode="auto">
          <a:xfrm>
            <a:off x="404187" y="818866"/>
            <a:ext cx="38154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anose="020B0604020202020204" pitchFamily="34" charset="0"/>
                <a:ea typeface="MS PGothic" panose="020B0600070205080204" pitchFamily="34" charset="-128"/>
              </a:defRPr>
            </a:lvl1pPr>
            <a:lvl2pPr marL="742950" indent="-285750">
              <a:defRPr sz="2400">
                <a:solidFill>
                  <a:schemeClr val="bg1"/>
                </a:solidFill>
                <a:latin typeface="Arial" panose="020B0604020202020204" pitchFamily="34" charset="0"/>
                <a:ea typeface="MS PGothic" panose="020B0600070205080204" pitchFamily="34" charset="-128"/>
              </a:defRPr>
            </a:lvl2pPr>
            <a:lvl3pPr marL="1143000" indent="-228600">
              <a:defRPr sz="2400">
                <a:solidFill>
                  <a:schemeClr val="bg1"/>
                </a:solidFill>
                <a:latin typeface="Arial" panose="020B0604020202020204" pitchFamily="34" charset="0"/>
                <a:ea typeface="MS PGothic" panose="020B0600070205080204" pitchFamily="34" charset="-128"/>
              </a:defRPr>
            </a:lvl3pPr>
            <a:lvl4pPr marL="1600200" indent="-228600">
              <a:defRPr sz="2400">
                <a:solidFill>
                  <a:schemeClr val="bg1"/>
                </a:solidFill>
                <a:latin typeface="Arial" panose="020B0604020202020204" pitchFamily="34" charset="0"/>
                <a:ea typeface="MS PGothic" panose="020B0600070205080204" pitchFamily="34" charset="-128"/>
              </a:defRPr>
            </a:lvl4pPr>
            <a:lvl5pPr marL="2057400" indent="-228600">
              <a:defRPr sz="2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FOOD SAFETY</a:t>
            </a:r>
            <a:endParaRPr kumimoji="0" lang="en-ZA" altLang="en-US" sz="4000" b="1"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0" y="818865"/>
            <a:ext cx="12192000" cy="5513695"/>
          </a:xfrm>
          <a:prstGeom prst="rect">
            <a:avLst/>
          </a:prstGeom>
        </p:spPr>
      </p:pic>
    </p:spTree>
    <p:extLst>
      <p:ext uri="{BB962C8B-B14F-4D97-AF65-F5344CB8AC3E}">
        <p14:creationId xmlns:p14="http://schemas.microsoft.com/office/powerpoint/2010/main" val="210743082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69A0EB-8C43-489A-8085-B67E8F59683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5" name="Rectangle 4">
            <a:extLst>
              <a:ext uri="{FF2B5EF4-FFF2-40B4-BE49-F238E27FC236}">
                <a16:creationId xmlns:a16="http://schemas.microsoft.com/office/drawing/2014/main" id="{1E47752D-499A-4F15-9267-30F532CE19D2}"/>
              </a:ext>
            </a:extLst>
          </p:cNvPr>
          <p:cNvSpPr/>
          <p:nvPr/>
        </p:nvSpPr>
        <p:spPr>
          <a:xfrm>
            <a:off x="2108577" y="49154"/>
            <a:ext cx="6994222"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STRUCTURE OF THE SCHEME</a:t>
            </a:r>
            <a:endParaRPr kumimoji="0" lang="en-ZA" sz="36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3E515E02-903E-4544-B8F9-62CE5CD91A1D}"/>
              </a:ext>
            </a:extLst>
          </p:cNvPr>
          <p:cNvPicPr>
            <a:picLocks noChangeAspect="1"/>
          </p:cNvPicPr>
          <p:nvPr/>
        </p:nvPicPr>
        <p:blipFill>
          <a:blip r:embed="rId2"/>
          <a:stretch>
            <a:fillRect/>
          </a:stretch>
        </p:blipFill>
        <p:spPr>
          <a:xfrm>
            <a:off x="667820" y="935422"/>
            <a:ext cx="10664576" cy="5329500"/>
          </a:xfrm>
          <a:prstGeom prst="rect">
            <a:avLst/>
          </a:prstGeom>
          <a:ln w="25400">
            <a:noFill/>
          </a:ln>
        </p:spPr>
      </p:pic>
    </p:spTree>
    <p:extLst>
      <p:ext uri="{BB962C8B-B14F-4D97-AF65-F5344CB8AC3E}">
        <p14:creationId xmlns:p14="http://schemas.microsoft.com/office/powerpoint/2010/main" val="396583322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69A0EB-8C43-489A-8085-B67E8F59683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6" name="Rectangle 5">
            <a:extLst>
              <a:ext uri="{FF2B5EF4-FFF2-40B4-BE49-F238E27FC236}">
                <a16:creationId xmlns:a16="http://schemas.microsoft.com/office/drawing/2014/main" id="{A37CEEB6-65F8-4774-B9C8-A67857C50A11}"/>
              </a:ext>
            </a:extLst>
          </p:cNvPr>
          <p:cNvSpPr/>
          <p:nvPr/>
        </p:nvSpPr>
        <p:spPr>
          <a:xfrm>
            <a:off x="3505201" y="27466"/>
            <a:ext cx="8277226"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4000" b="1" i="0" u="none" strike="noStrike" kern="0" cap="none" spc="0" normalizeH="0" baseline="0" noProof="0" dirty="0">
                <a:ln>
                  <a:noFill/>
                </a:ln>
                <a:solidFill>
                  <a:srgbClr val="FFFFFF"/>
                </a:solidFill>
                <a:effectLst/>
                <a:uLnTx/>
                <a:uFillTx/>
                <a:latin typeface="Times New Roman" panose="02020603050405020304" pitchFamily="18" charset="0"/>
                <a:ea typeface="MS PGothic"/>
                <a:cs typeface="Times New Roman" panose="02020603050405020304" pitchFamily="18" charset="0"/>
              </a:rPr>
              <a:t>About the Scheme</a:t>
            </a:r>
            <a:endParaRPr kumimoji="0" lang="en-ZA" sz="2000" b="0" i="0" u="none" strike="noStrike" kern="0" cap="none" spc="0" normalizeH="0" baseline="0" noProof="0" dirty="0">
              <a:ln>
                <a:noFill/>
              </a:ln>
              <a:solidFill>
                <a:srgbClr val="FFFFFF"/>
              </a:solidFill>
              <a:effectLst/>
              <a:uLnTx/>
              <a:uFillTx/>
              <a:latin typeface="Calibri" panose="020F0502020204030204"/>
              <a:ea typeface="MS PGothic"/>
              <a:cs typeface="+mn-cs"/>
            </a:endParaRPr>
          </a:p>
        </p:txBody>
      </p:sp>
      <p:sp>
        <p:nvSpPr>
          <p:cNvPr id="7" name="Content Placeholder 2">
            <a:extLst>
              <a:ext uri="{FF2B5EF4-FFF2-40B4-BE49-F238E27FC236}">
                <a16:creationId xmlns:a16="http://schemas.microsoft.com/office/drawing/2014/main" id="{F1733D03-AA86-4D31-87C7-FFA10A69E938}"/>
              </a:ext>
            </a:extLst>
          </p:cNvPr>
          <p:cNvSpPr txBox="1">
            <a:spLocks/>
          </p:cNvSpPr>
          <p:nvPr/>
        </p:nvSpPr>
        <p:spPr bwMode="auto">
          <a:xfrm>
            <a:off x="468313" y="1008829"/>
            <a:ext cx="4634547" cy="2163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ZA" altLang="en-US" sz="2800" b="1" i="0" u="none" strike="noStrike" kern="0" cap="none" spc="0" normalizeH="0" baseline="0" noProof="0" dirty="0">
                <a:ln>
                  <a:noFill/>
                </a:ln>
                <a:solidFill>
                  <a:srgbClr val="FFFFFF"/>
                </a:solidFill>
                <a:effectLst/>
                <a:uLnTx/>
                <a:uFillTx/>
                <a:latin typeface="Times New Roman" panose="02020603050405020304" pitchFamily="18" charset="0"/>
                <a:ea typeface="MS PGothic"/>
                <a:cs typeface="Times New Roman" panose="02020603050405020304" pitchFamily="18" charset="0"/>
              </a:rPr>
              <a:t>The Scheme consists of -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ZA" altLang="en-US" sz="2800" b="1" i="0" u="none" strike="noStrike" kern="0" cap="none" spc="0" normalizeH="0" baseline="0" noProof="0" dirty="0">
                <a:ln>
                  <a:noFill/>
                </a:ln>
                <a:solidFill>
                  <a:srgbClr val="FFFFFF"/>
                </a:solidFill>
                <a:effectLst/>
                <a:uLnTx/>
                <a:uFillTx/>
                <a:latin typeface="Times New Roman" panose="02020603050405020304" pitchFamily="18" charset="0"/>
                <a:ea typeface="MS PGothic"/>
                <a:cs typeface="Times New Roman" panose="02020603050405020304" pitchFamily="18" charset="0"/>
              </a:rPr>
              <a:t>Six Parts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ZA" altLang="en-US" sz="2800" b="1" i="0" u="none" strike="noStrike" kern="0" cap="none" spc="0" normalizeH="0" baseline="0" noProof="0" dirty="0">
                <a:ln>
                  <a:noFill/>
                </a:ln>
                <a:solidFill>
                  <a:srgbClr val="FFFFFF"/>
                </a:solidFill>
                <a:effectLst/>
                <a:uLnTx/>
                <a:uFillTx/>
                <a:latin typeface="Times New Roman" panose="02020603050405020304" pitchFamily="18" charset="0"/>
                <a:ea typeface="MS PGothic"/>
                <a:cs typeface="Times New Roman" panose="02020603050405020304" pitchFamily="18" charset="0"/>
              </a:rPr>
              <a:t>Two Appendices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ZA" altLang="en-US" sz="2800" b="1" i="0" u="none" strike="noStrike" kern="0" cap="none" spc="0" normalizeH="0" baseline="0" noProof="0" dirty="0">
                <a:ln>
                  <a:noFill/>
                </a:ln>
                <a:solidFill>
                  <a:srgbClr val="FFFFFF"/>
                </a:solidFill>
                <a:effectLst/>
                <a:uLnTx/>
                <a:uFillTx/>
                <a:latin typeface="Times New Roman" panose="02020603050405020304" pitchFamily="18" charset="0"/>
                <a:ea typeface="MS PGothic"/>
                <a:cs typeface="Times New Roman" panose="02020603050405020304" pitchFamily="18" charset="0"/>
              </a:rPr>
              <a:t>Nine Annexes  </a:t>
            </a:r>
          </a:p>
        </p:txBody>
      </p:sp>
      <p:grpSp>
        <p:nvGrpSpPr>
          <p:cNvPr id="8" name="Group 7">
            <a:extLst>
              <a:ext uri="{FF2B5EF4-FFF2-40B4-BE49-F238E27FC236}">
                <a16:creationId xmlns:a16="http://schemas.microsoft.com/office/drawing/2014/main" id="{916C0776-04D6-46A8-BE6C-B2BAE27EDD69}"/>
              </a:ext>
            </a:extLst>
          </p:cNvPr>
          <p:cNvGrpSpPr/>
          <p:nvPr/>
        </p:nvGrpSpPr>
        <p:grpSpPr>
          <a:xfrm>
            <a:off x="5102860" y="1529229"/>
            <a:ext cx="6268529" cy="954107"/>
            <a:chOff x="4122929" y="1668342"/>
            <a:chExt cx="6268529" cy="954107"/>
          </a:xfrm>
        </p:grpSpPr>
        <p:sp>
          <p:nvSpPr>
            <p:cNvPr id="9" name="Rectangle 8">
              <a:extLst>
                <a:ext uri="{FF2B5EF4-FFF2-40B4-BE49-F238E27FC236}">
                  <a16:creationId xmlns:a16="http://schemas.microsoft.com/office/drawing/2014/main" id="{4491D461-2C03-433A-B475-B2BC4B26CDB6}"/>
                </a:ext>
              </a:extLst>
            </p:cNvPr>
            <p:cNvSpPr/>
            <p:nvPr/>
          </p:nvSpPr>
          <p:spPr>
            <a:xfrm>
              <a:off x="5911341" y="1668342"/>
              <a:ext cx="4480117" cy="95410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2800" b="1" i="0" u="none" strike="noStrike" kern="0" cap="none" spc="0" normalizeH="0" baseline="0" noProof="0" dirty="0">
                  <a:ln>
                    <a:noFill/>
                  </a:ln>
                  <a:solidFill>
                    <a:srgbClr val="FFFFFF"/>
                  </a:solidFill>
                  <a:effectLst/>
                  <a:uLnTx/>
                  <a:uFillTx/>
                  <a:latin typeface="Times New Roman" panose="02020603050405020304" pitchFamily="18" charset="0"/>
                  <a:ea typeface="MS PGothic"/>
                  <a:cs typeface="Times New Roman" panose="02020603050405020304" pitchFamily="18" charset="0"/>
                </a:rPr>
                <a:t>Contain mandatory Scheme requirements. </a:t>
              </a:r>
              <a:endParaRPr kumimoji="0" lang="en-ZA" altLang="en-US" sz="2800" b="1" i="1" u="none" strike="noStrike" kern="0" cap="none" spc="0" normalizeH="0" baseline="0" noProof="0" dirty="0">
                <a:ln>
                  <a:noFill/>
                </a:ln>
                <a:solidFill>
                  <a:srgbClr val="FFFFFF"/>
                </a:solidFill>
                <a:effectLst/>
                <a:uLnTx/>
                <a:uFillTx/>
                <a:latin typeface="Times New Roman" panose="02020603050405020304" pitchFamily="18" charset="0"/>
                <a:ea typeface="MS PGothic"/>
                <a:cs typeface="Times New Roman" panose="02020603050405020304" pitchFamily="18" charset="0"/>
              </a:endParaRPr>
            </a:p>
          </p:txBody>
        </p:sp>
        <p:sp>
          <p:nvSpPr>
            <p:cNvPr id="10" name="Arrow: Right 9">
              <a:extLst>
                <a:ext uri="{FF2B5EF4-FFF2-40B4-BE49-F238E27FC236}">
                  <a16:creationId xmlns:a16="http://schemas.microsoft.com/office/drawing/2014/main" id="{569052E6-D1A0-439B-ACD0-78340405BE7A}"/>
                </a:ext>
              </a:extLst>
            </p:cNvPr>
            <p:cNvSpPr/>
            <p:nvPr/>
          </p:nvSpPr>
          <p:spPr>
            <a:xfrm>
              <a:off x="4122929" y="2009775"/>
              <a:ext cx="1504950" cy="238125"/>
            </a:xfrm>
            <a:prstGeom prst="rightArrow">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FFFFFF"/>
                </a:solidFill>
                <a:effectLst/>
                <a:uLnTx/>
                <a:uFillTx/>
                <a:latin typeface="Calibri" panose="020F0502020204030204"/>
                <a:ea typeface="MS PGothic"/>
                <a:cs typeface="+mn-cs"/>
              </a:endParaRPr>
            </a:p>
          </p:txBody>
        </p:sp>
      </p:grpSp>
      <p:sp>
        <p:nvSpPr>
          <p:cNvPr id="12" name="Rectangle 2">
            <a:extLst>
              <a:ext uri="{FF2B5EF4-FFF2-40B4-BE49-F238E27FC236}">
                <a16:creationId xmlns:a16="http://schemas.microsoft.com/office/drawing/2014/main" id="{6EFB2E53-A020-4F0F-A67D-C6DEB50B9BF6}"/>
              </a:ext>
            </a:extLst>
          </p:cNvPr>
          <p:cNvSpPr>
            <a:spLocks noChangeArrowheads="1"/>
          </p:cNvSpPr>
          <p:nvPr/>
        </p:nvSpPr>
        <p:spPr bwMode="auto">
          <a:xfrm>
            <a:off x="468313" y="3598040"/>
            <a:ext cx="111009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i="1">
                <a:solidFill>
                  <a:schemeClr val="bg1"/>
                </a:solidFill>
                <a:latin typeface="Times New Roman" panose="02020603050405020304" pitchFamily="18" charset="0"/>
                <a:ea typeface="MS PGothic" panose="020B0600070205080204" pitchFamily="34" charset="-128"/>
              </a:defRPr>
            </a:lvl1pPr>
            <a:lvl2pPr marL="742950" indent="-285750">
              <a:defRPr sz="3200" i="1">
                <a:solidFill>
                  <a:schemeClr val="bg1"/>
                </a:solidFill>
                <a:latin typeface="Times New Roman" panose="02020603050405020304" pitchFamily="18" charset="0"/>
                <a:ea typeface="MS PGothic" panose="020B0600070205080204" pitchFamily="34" charset="-128"/>
              </a:defRPr>
            </a:lvl2pPr>
            <a:lvl3pPr marL="1143000" indent="-228600">
              <a:defRPr sz="3200" i="1">
                <a:solidFill>
                  <a:schemeClr val="bg1"/>
                </a:solidFill>
                <a:latin typeface="Times New Roman" panose="02020603050405020304" pitchFamily="18" charset="0"/>
                <a:ea typeface="MS PGothic" panose="020B0600070205080204" pitchFamily="34" charset="-128"/>
              </a:defRPr>
            </a:lvl3pPr>
            <a:lvl4pPr marL="1600200" indent="-228600">
              <a:defRPr sz="3200" i="1">
                <a:solidFill>
                  <a:schemeClr val="bg1"/>
                </a:solidFill>
                <a:latin typeface="Times New Roman" panose="02020603050405020304" pitchFamily="18" charset="0"/>
                <a:ea typeface="MS PGothic" panose="020B0600070205080204" pitchFamily="34" charset="-128"/>
              </a:defRPr>
            </a:lvl4pPr>
            <a:lvl5pPr marL="2057400" indent="-228600">
              <a:defRPr sz="3200" i="1">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i="1">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i="1">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i="1">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i="1">
                <a:solidFill>
                  <a:schemeClr val="bg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Guidance documents on several topics to provide additional support.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downloaded for free from the FSSC 22000 website</a:t>
            </a:r>
          </a:p>
        </p:txBody>
      </p:sp>
      <p:sp>
        <p:nvSpPr>
          <p:cNvPr id="13" name="TextBox 1">
            <a:extLst>
              <a:ext uri="{FF2B5EF4-FFF2-40B4-BE49-F238E27FC236}">
                <a16:creationId xmlns:a16="http://schemas.microsoft.com/office/drawing/2014/main" id="{3409D8C1-C8FA-4B03-9D9B-AED8CD8910ED}"/>
              </a:ext>
            </a:extLst>
          </p:cNvPr>
          <p:cNvSpPr txBox="1">
            <a:spLocks noChangeArrowheads="1"/>
          </p:cNvSpPr>
          <p:nvPr/>
        </p:nvSpPr>
        <p:spPr bwMode="auto">
          <a:xfrm>
            <a:off x="926148" y="4830435"/>
            <a:ext cx="41767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i="1">
                <a:solidFill>
                  <a:schemeClr val="bg1"/>
                </a:solidFill>
                <a:latin typeface="Times New Roman" panose="02020603050405020304" pitchFamily="18" charset="0"/>
                <a:ea typeface="MS PGothic" panose="020B0600070205080204" pitchFamily="34" charset="-128"/>
              </a:defRPr>
            </a:lvl1pPr>
            <a:lvl2pPr marL="742950" indent="-285750">
              <a:defRPr sz="3200" i="1">
                <a:solidFill>
                  <a:schemeClr val="bg1"/>
                </a:solidFill>
                <a:latin typeface="Times New Roman" panose="02020603050405020304" pitchFamily="18" charset="0"/>
                <a:ea typeface="MS PGothic" panose="020B0600070205080204" pitchFamily="34" charset="-128"/>
              </a:defRPr>
            </a:lvl2pPr>
            <a:lvl3pPr marL="1143000" indent="-228600">
              <a:defRPr sz="3200" i="1">
                <a:solidFill>
                  <a:schemeClr val="bg1"/>
                </a:solidFill>
                <a:latin typeface="Times New Roman" panose="02020603050405020304" pitchFamily="18" charset="0"/>
                <a:ea typeface="MS PGothic" panose="020B0600070205080204" pitchFamily="34" charset="-128"/>
              </a:defRPr>
            </a:lvl3pPr>
            <a:lvl4pPr marL="1600200" indent="-228600">
              <a:defRPr sz="3200" i="1">
                <a:solidFill>
                  <a:schemeClr val="bg1"/>
                </a:solidFill>
                <a:latin typeface="Times New Roman" panose="02020603050405020304" pitchFamily="18" charset="0"/>
                <a:ea typeface="MS PGothic" panose="020B0600070205080204" pitchFamily="34" charset="-128"/>
              </a:defRPr>
            </a:lvl4pPr>
            <a:lvl5pPr marL="2057400" indent="-228600">
              <a:defRPr sz="3200" i="1">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i="1">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i="1">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i="1">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i="1">
                <a:solidFill>
                  <a:schemeClr val="bg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3200" b="0" i="1" u="none" strike="noStrike" kern="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hlinkClick r:id="rId2">
                  <a:extLst>
                    <a:ext uri="{A12FA001-AC4F-418D-AE19-62706E023703}">
                      <ahyp:hlinkClr xmlns:ahyp="http://schemas.microsoft.com/office/drawing/2018/hyperlinkcolor" val="tx"/>
                    </a:ext>
                  </a:extLst>
                </a:hlinkClick>
              </a:rPr>
              <a:t>www.FSSC22000.com</a:t>
            </a:r>
            <a:endParaRPr kumimoji="0" lang="en-ZA" altLang="en-US" sz="3200" b="0" i="1" u="none" strike="noStrike" kern="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3200" b="0" i="1" u="none" strike="noStrike" kern="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015539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69A0EB-8C43-489A-8085-B67E8F59683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11" name="Tijdelijke aanduiding voor inhoud 14">
            <a:extLst>
              <a:ext uri="{FF2B5EF4-FFF2-40B4-BE49-F238E27FC236}">
                <a16:creationId xmlns:a16="http://schemas.microsoft.com/office/drawing/2014/main" id="{50A07F6A-490E-4E71-B70E-17C152E345C9}"/>
              </a:ext>
            </a:extLst>
          </p:cNvPr>
          <p:cNvSpPr txBox="1">
            <a:spLocks/>
          </p:cNvSpPr>
          <p:nvPr/>
        </p:nvSpPr>
        <p:spPr>
          <a:xfrm>
            <a:off x="3890973" y="91357"/>
            <a:ext cx="5500677" cy="635000"/>
          </a:xfrm>
          <a:prstGeom prst="rect">
            <a:avLst/>
          </a:prstGeom>
        </p:spPr>
        <p:txBody>
          <a:bodyPr vert="horz" lIns="68580" tIns="34290" rIns="6858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3000" b="1" kern="1200" cap="all">
                <a:solidFill>
                  <a:srgbClr val="218455"/>
                </a:solidFill>
                <a:latin typeface="Avenir Next Bold"/>
                <a:ea typeface="+mn-ea"/>
                <a:cs typeface="Avenir Next Bold"/>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a:ea typeface="+mn-ea"/>
                <a:cs typeface="Open Sans"/>
              </a:defRPr>
            </a:lvl2pPr>
            <a:lvl3pPr marL="857250" indent="-171450" algn="l" defTabSz="685800" rtl="0" eaLnBrk="1" latinLnBrk="0" hangingPunct="1">
              <a:lnSpc>
                <a:spcPct val="90000"/>
              </a:lnSpc>
              <a:spcBef>
                <a:spcPts val="375"/>
              </a:spcBef>
              <a:buFont typeface="Arial" panose="020B0604020202020204" pitchFamily="34" charset="0"/>
              <a:buChar char="•"/>
              <a:defRPr sz="1300" kern="1200">
                <a:solidFill>
                  <a:schemeClr val="tx1"/>
                </a:solidFill>
                <a:latin typeface="Open Sans"/>
                <a:ea typeface="+mn-ea"/>
                <a:cs typeface="Open Sans"/>
              </a:defRPr>
            </a:lvl3pPr>
            <a:lvl4pPr marL="120015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Open Sans"/>
                <a:ea typeface="+mn-ea"/>
                <a:cs typeface="Open San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Open Sans"/>
                <a:ea typeface="+mn-ea"/>
                <a:cs typeface="Open San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600" b="1" i="0" u="none" strike="noStrike" kern="1200" cap="all" spc="0" normalizeH="0" baseline="0" noProof="0" dirty="0">
                <a:ln>
                  <a:noFill/>
                </a:ln>
                <a:solidFill>
                  <a:srgbClr val="FFFFFF"/>
                </a:solidFill>
                <a:effectLst/>
                <a:uLnTx/>
                <a:uFillTx/>
                <a:latin typeface="Times New Roman" panose="02020603050405020304" pitchFamily="18" charset="0"/>
                <a:ea typeface="MS PGothic"/>
                <a:cs typeface="Times New Roman" panose="02020603050405020304" pitchFamily="18" charset="0"/>
              </a:rPr>
              <a:t>Scheme parts </a:t>
            </a:r>
          </a:p>
        </p:txBody>
      </p:sp>
      <p:sp>
        <p:nvSpPr>
          <p:cNvPr id="14" name="Rechthoek 19">
            <a:extLst>
              <a:ext uri="{FF2B5EF4-FFF2-40B4-BE49-F238E27FC236}">
                <a16:creationId xmlns:a16="http://schemas.microsoft.com/office/drawing/2014/main" id="{863BFEE9-8003-4D8E-9C04-D8B9993D2038}"/>
              </a:ext>
            </a:extLst>
          </p:cNvPr>
          <p:cNvSpPr/>
          <p:nvPr/>
        </p:nvSpPr>
        <p:spPr>
          <a:xfrm>
            <a:off x="352425" y="1154855"/>
            <a:ext cx="11839575" cy="1200329"/>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NZ" sz="2400" b="1" i="0" u="none" strike="noStrike" kern="0" cap="all"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rPr>
              <a:t>Part 1 	scheme overview</a:t>
            </a:r>
            <a:endParaRPr kumimoji="0" lang="nl-NL" sz="2400" b="1" i="0" u="none" strike="noStrike" kern="0" cap="all"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rPr>
              <a:t>This part provides context and more details about the Scheme and its scopes.</a:t>
            </a:r>
            <a:endParaRPr kumimoji="0" lang="nl-NL" sz="2400" b="1" i="0" u="none" strike="noStrike" kern="0" cap="none"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endParaRPr kumimoji="0" lang="nl-NL" sz="2400" b="1" i="0" u="none" strike="noStrike" kern="0" cap="none"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5D6F961-D1DB-4637-A2AA-6729D9040DDC}"/>
              </a:ext>
            </a:extLst>
          </p:cNvPr>
          <p:cNvSpPr txBox="1"/>
          <p:nvPr/>
        </p:nvSpPr>
        <p:spPr>
          <a:xfrm>
            <a:off x="352425" y="2385358"/>
            <a:ext cx="11229975" cy="193899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NZ" sz="2400" b="1" i="0" u="none" strike="noStrike" kern="0" cap="all"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rPr>
              <a:t>Part 2 	Requirements for organizations to be audited</a:t>
            </a:r>
            <a:endParaRPr kumimoji="0" lang="nl-NL" sz="2400" b="1" i="0" u="none" strike="noStrike" kern="0" cap="all"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rPr>
              <a:t>This document states the Scheme requirements against which licensed Certification Bodies shall audit the FSMS or FSMS and QMS of the (applicant) organization seeking to be certified for FSSC 22000 or FSSC 22000-Quality.</a:t>
            </a:r>
            <a:endParaRPr kumimoji="0" lang="nl-NL" sz="2400" b="1" i="0" u="none" strike="noStrike" kern="0" cap="none"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2400" b="1" i="0" u="none" strike="noStrike" kern="0" cap="none"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1DAFDA7-A2D4-4FCC-A4C1-FF0F668483EA}"/>
              </a:ext>
            </a:extLst>
          </p:cNvPr>
          <p:cNvSpPr txBox="1"/>
          <p:nvPr/>
        </p:nvSpPr>
        <p:spPr>
          <a:xfrm>
            <a:off x="352425" y="4324350"/>
            <a:ext cx="10734675" cy="120032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NZ" sz="2400" b="1" i="0" u="none" strike="noStrike" kern="0" cap="all" spc="0" normalizeH="0" baseline="0" noProof="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rPr>
              <a:t>Part 3	requirements for the certification process</a:t>
            </a:r>
            <a:endParaRPr kumimoji="0" lang="nl-NL" sz="2400" b="1" i="0" u="none" strike="noStrike" kern="0" cap="all" spc="0" normalizeH="0" baseline="0" noProof="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rPr>
              <a:t>This Part states the requirements for the execution of the certification process to be conducted by licensed CBs.</a:t>
            </a:r>
            <a:endParaRPr kumimoji="0" lang="nl-NL" sz="2400" b="1" i="0" u="none" strike="noStrike" kern="0" cap="none"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4651151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69A0EB-8C43-489A-8085-B67E8F59683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11" name="Tijdelijke aanduiding voor inhoud 14">
            <a:extLst>
              <a:ext uri="{FF2B5EF4-FFF2-40B4-BE49-F238E27FC236}">
                <a16:creationId xmlns:a16="http://schemas.microsoft.com/office/drawing/2014/main" id="{50A07F6A-490E-4E71-B70E-17C152E345C9}"/>
              </a:ext>
            </a:extLst>
          </p:cNvPr>
          <p:cNvSpPr txBox="1">
            <a:spLocks/>
          </p:cNvSpPr>
          <p:nvPr/>
        </p:nvSpPr>
        <p:spPr>
          <a:xfrm>
            <a:off x="3890973" y="91357"/>
            <a:ext cx="5500677" cy="635000"/>
          </a:xfrm>
          <a:prstGeom prst="rect">
            <a:avLst/>
          </a:prstGeom>
        </p:spPr>
        <p:txBody>
          <a:bodyPr vert="horz" lIns="68580" tIns="34290" rIns="6858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3000" b="1" kern="1200" cap="all">
                <a:solidFill>
                  <a:srgbClr val="218455"/>
                </a:solidFill>
                <a:latin typeface="Avenir Next Bold"/>
                <a:ea typeface="+mn-ea"/>
                <a:cs typeface="Avenir Next Bold"/>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a:ea typeface="+mn-ea"/>
                <a:cs typeface="Open Sans"/>
              </a:defRPr>
            </a:lvl2pPr>
            <a:lvl3pPr marL="857250" indent="-171450" algn="l" defTabSz="685800" rtl="0" eaLnBrk="1" latinLnBrk="0" hangingPunct="1">
              <a:lnSpc>
                <a:spcPct val="90000"/>
              </a:lnSpc>
              <a:spcBef>
                <a:spcPts val="375"/>
              </a:spcBef>
              <a:buFont typeface="Arial" panose="020B0604020202020204" pitchFamily="34" charset="0"/>
              <a:buChar char="•"/>
              <a:defRPr sz="1300" kern="1200">
                <a:solidFill>
                  <a:schemeClr val="tx1"/>
                </a:solidFill>
                <a:latin typeface="Open Sans"/>
                <a:ea typeface="+mn-ea"/>
                <a:cs typeface="Open Sans"/>
              </a:defRPr>
            </a:lvl3pPr>
            <a:lvl4pPr marL="120015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Open Sans"/>
                <a:ea typeface="+mn-ea"/>
                <a:cs typeface="Open San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Open Sans"/>
                <a:ea typeface="+mn-ea"/>
                <a:cs typeface="Open San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600" b="1" i="0" u="none" strike="noStrike" kern="1200" cap="all" spc="0" normalizeH="0" baseline="0" noProof="0" dirty="0">
                <a:ln>
                  <a:noFill/>
                </a:ln>
                <a:solidFill>
                  <a:srgbClr val="FFFFFF"/>
                </a:solidFill>
                <a:effectLst/>
                <a:uLnTx/>
                <a:uFillTx/>
                <a:latin typeface="Times New Roman" panose="02020603050405020304" pitchFamily="18" charset="0"/>
                <a:ea typeface="MS PGothic"/>
                <a:cs typeface="Times New Roman" panose="02020603050405020304" pitchFamily="18" charset="0"/>
              </a:rPr>
              <a:t>Scheme parts </a:t>
            </a:r>
          </a:p>
        </p:txBody>
      </p:sp>
      <p:sp>
        <p:nvSpPr>
          <p:cNvPr id="2" name="Rectangle 1">
            <a:extLst>
              <a:ext uri="{FF2B5EF4-FFF2-40B4-BE49-F238E27FC236}">
                <a16:creationId xmlns:a16="http://schemas.microsoft.com/office/drawing/2014/main" id="{1BBD185E-78DC-4113-8E56-91A8274CD703}"/>
              </a:ext>
            </a:extLst>
          </p:cNvPr>
          <p:cNvSpPr/>
          <p:nvPr/>
        </p:nvSpPr>
        <p:spPr>
          <a:xfrm>
            <a:off x="285750" y="1214021"/>
            <a:ext cx="11315700" cy="1569660"/>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NZ" sz="2400" b="1" i="0" u="none" strike="noStrike" kern="0" cap="all"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rPr>
              <a:t>Part 4	requirements for certification bodies</a:t>
            </a:r>
            <a:endParaRPr kumimoji="0" lang="nl-NL" sz="2400" b="1" i="0" u="none" strike="noStrike" kern="0" cap="all"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rPr>
              <a:t>This document states the requirements for licensed certification bodies (CBs) who wish to provide FSSC 22000 or FSSC 22000-Quality certification services to organizations.</a:t>
            </a:r>
            <a:endParaRPr kumimoji="0" lang="nl-NL" sz="2400" b="1" i="0" u="none" strike="noStrike" kern="0" cap="none"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0ABE5B2-7B8D-43B5-BA52-FE90B210E71C}"/>
              </a:ext>
            </a:extLst>
          </p:cNvPr>
          <p:cNvSpPr txBox="1"/>
          <p:nvPr/>
        </p:nvSpPr>
        <p:spPr>
          <a:xfrm>
            <a:off x="285750" y="3060680"/>
            <a:ext cx="11468100" cy="120032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NZ" sz="2400" b="1" i="0" u="none" strike="noStrike" kern="0" cap="all"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rPr>
              <a:t>Part 5	requirements for accreditation bodies</a:t>
            </a:r>
            <a:endParaRPr kumimoji="0" lang="nl-NL" sz="2400" b="1" i="0" u="none" strike="noStrike" kern="0" cap="all"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rPr>
              <a:t>This document specifies the criteria against which the Foundation will recognize and register Accreditation Bodies that provide accreditation to Certification Bodies</a:t>
            </a:r>
            <a:endParaRPr kumimoji="0" lang="nl-NL" sz="2400" b="1" i="0" u="none" strike="noStrike" kern="0" cap="none"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7EA8B7D3-1E75-47F3-9B2C-464A6474E7BE}"/>
              </a:ext>
            </a:extLst>
          </p:cNvPr>
          <p:cNvSpPr/>
          <p:nvPr/>
        </p:nvSpPr>
        <p:spPr>
          <a:xfrm>
            <a:off x="285750" y="4635851"/>
            <a:ext cx="11468099" cy="1200329"/>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NZ" sz="2400" b="1" i="0" u="none" strike="noStrike" kern="0" cap="all"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rPr>
              <a:t>Part 6 requirements for training organizations</a:t>
            </a:r>
            <a:endParaRPr kumimoji="0" lang="nl-NL" sz="2400" b="1" i="0" u="none" strike="noStrike" kern="0" cap="all"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rPr>
              <a:t>This document specifies the criteria against which the Foundation will recognize and register Training Organizations to deliver FSSC 22000 approved training courses.</a:t>
            </a:r>
            <a:endParaRPr kumimoji="0" lang="nl-NL" sz="2400" b="1" i="0" u="none" strike="noStrike" kern="0" cap="none"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2224324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47CF7A-49B1-4E46-AD0B-0DB3C6E61FF2}"/>
              </a:ext>
            </a:extLst>
          </p:cNvPr>
          <p:cNvSpPr>
            <a:spLocks noGrp="1"/>
          </p:cNvSpPr>
          <p:nvPr>
            <p:ph idx="1"/>
          </p:nvPr>
        </p:nvSpPr>
        <p:spPr/>
        <p:txBody>
          <a:bodyPr/>
          <a:lstStyle/>
          <a:p>
            <a:endParaRPr lang="en-ZA" dirty="0"/>
          </a:p>
        </p:txBody>
      </p:sp>
      <p:sp>
        <p:nvSpPr>
          <p:cNvPr id="4" name="Slide Number Placeholder 3">
            <a:extLst>
              <a:ext uri="{FF2B5EF4-FFF2-40B4-BE49-F238E27FC236}">
                <a16:creationId xmlns:a16="http://schemas.microsoft.com/office/drawing/2014/main" id="{F5BB6252-6C05-4A62-9E92-A1A86331D6A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graphicFrame>
        <p:nvGraphicFramePr>
          <p:cNvPr id="5" name="Tabel 4">
            <a:extLst>
              <a:ext uri="{FF2B5EF4-FFF2-40B4-BE49-F238E27FC236}">
                <a16:creationId xmlns:a16="http://schemas.microsoft.com/office/drawing/2014/main" id="{91036D35-E87A-4298-AF58-B7D0782D2653}"/>
              </a:ext>
            </a:extLst>
          </p:cNvPr>
          <p:cNvGraphicFramePr>
            <a:graphicFrameLocks noGrp="1"/>
          </p:cNvGraphicFramePr>
          <p:nvPr>
            <p:extLst>
              <p:ext uri="{D42A27DB-BD31-4B8C-83A1-F6EECF244321}">
                <p14:modId xmlns:p14="http://schemas.microsoft.com/office/powerpoint/2010/main" val="2456905940"/>
              </p:ext>
            </p:extLst>
          </p:nvPr>
        </p:nvGraphicFramePr>
        <p:xfrm>
          <a:off x="0" y="825503"/>
          <a:ext cx="12192000" cy="5821339"/>
        </p:xfrm>
        <a:graphic>
          <a:graphicData uri="http://schemas.openxmlformats.org/drawingml/2006/table">
            <a:tbl>
              <a:tblPr firstRow="1" firstCol="1" bandRow="1"/>
              <a:tblGrid>
                <a:gridCol w="1066579">
                  <a:extLst>
                    <a:ext uri="{9D8B030D-6E8A-4147-A177-3AD203B41FA5}">
                      <a16:colId xmlns:a16="http://schemas.microsoft.com/office/drawing/2014/main" val="4040984384"/>
                    </a:ext>
                  </a:extLst>
                </a:gridCol>
                <a:gridCol w="927026">
                  <a:extLst>
                    <a:ext uri="{9D8B030D-6E8A-4147-A177-3AD203B41FA5}">
                      <a16:colId xmlns:a16="http://schemas.microsoft.com/office/drawing/2014/main" val="2358259563"/>
                    </a:ext>
                  </a:extLst>
                </a:gridCol>
                <a:gridCol w="1963701">
                  <a:extLst>
                    <a:ext uri="{9D8B030D-6E8A-4147-A177-3AD203B41FA5}">
                      <a16:colId xmlns:a16="http://schemas.microsoft.com/office/drawing/2014/main" val="2971767601"/>
                    </a:ext>
                  </a:extLst>
                </a:gridCol>
                <a:gridCol w="5452510">
                  <a:extLst>
                    <a:ext uri="{9D8B030D-6E8A-4147-A177-3AD203B41FA5}">
                      <a16:colId xmlns:a16="http://schemas.microsoft.com/office/drawing/2014/main" val="1185727324"/>
                    </a:ext>
                  </a:extLst>
                </a:gridCol>
                <a:gridCol w="2782184">
                  <a:extLst>
                    <a:ext uri="{9D8B030D-6E8A-4147-A177-3AD203B41FA5}">
                      <a16:colId xmlns:a16="http://schemas.microsoft.com/office/drawing/2014/main" val="1648434885"/>
                    </a:ext>
                  </a:extLst>
                </a:gridCol>
              </a:tblGrid>
              <a:tr h="6032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600" b="1" noProof="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Category</a:t>
                      </a:r>
                      <a:endParaRPr lang="en-US" sz="1600" noProof="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1845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600" b="1" noProof="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Sub category </a:t>
                      </a:r>
                      <a:endParaRPr lang="en-US" sz="1600" noProof="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1845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600" b="1" noProof="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Description </a:t>
                      </a:r>
                      <a:endParaRPr lang="en-US" sz="1600" noProof="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1845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600" b="1" noProof="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Example of included activities and products </a:t>
                      </a:r>
                      <a:endParaRPr lang="en-US" sz="1600" noProof="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1845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600" b="1" noProof="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Normative Documents </a:t>
                      </a:r>
                      <a:endParaRPr lang="en-US" sz="1600" noProof="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18455"/>
                    </a:solidFill>
                  </a:tcPr>
                </a:tc>
                <a:extLst>
                  <a:ext uri="{0D108BD9-81ED-4DB2-BD59-A6C34878D82A}">
                    <a16:rowId xmlns:a16="http://schemas.microsoft.com/office/drawing/2014/main" val="3724399642"/>
                  </a:ext>
                </a:extLst>
              </a:tr>
              <a:tr h="919311">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nl-NL" sz="1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8376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nl-NL" sz="1400" dirty="0">
                          <a:effectLst/>
                          <a:latin typeface="Times New Roman" panose="02020603050405020304" pitchFamily="18" charset="0"/>
                          <a:ea typeface="Times New Roman" panose="02020603050405020304" pitchFamily="18" charset="0"/>
                          <a:cs typeface="Times New Roman" panose="02020603050405020304" pitchFamily="18" charset="0"/>
                        </a:rPr>
                        <a:t>AI</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Farming of animals for meat/milk/ eggs/honey</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Raising animals used for meat production, egg production, milk production or honey production (associated farm packing and storage).</a:t>
                      </a:r>
                      <a:endParaRPr lang="nl-NL" sz="140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6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ISO 22000,</a:t>
                      </a:r>
                      <a:b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ISO/TS 22002-3,</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p>
                      <a:pP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Additional FSSC 22000 requirements</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20784097"/>
                  </a:ext>
                </a:extLst>
              </a:tr>
              <a:tr h="919311">
                <a:tc vMerge="1">
                  <a:txBody>
                    <a:bodyPr/>
                    <a:lstStyle/>
                    <a:p>
                      <a:endParaRPr lang="nl-NL"/>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AII</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Farming of Fish and seafood</a:t>
                      </a:r>
                      <a:endParaRPr lang="nl-NL" sz="140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Raising fish and seafood used for meat production (associated farm packing and storage). </a:t>
                      </a:r>
                      <a:endParaRPr lang="nl-NL" sz="140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600"/>
                        </a:spcBef>
                        <a:spcAft>
                          <a:spcPts val="3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ISO 22000,</a:t>
                      </a:r>
                      <a:br>
                        <a:rPr lang="en-US" sz="14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ISO/TS 22002-3,</a:t>
                      </a:r>
                      <a:endParaRPr lang="nl-NL" sz="1400">
                        <a:effectLst/>
                        <a:latin typeface="Times New Roman" panose="02020603050405020304" pitchFamily="18" charset="0"/>
                        <a:ea typeface="Arial" panose="020B0604020202020204" pitchFamily="34" charset="0"/>
                        <a:cs typeface="Times New Roman" panose="02020603050405020304" pitchFamily="18" charset="0"/>
                      </a:endParaRPr>
                    </a:p>
                    <a:p>
                      <a:pPr>
                        <a:spcBef>
                          <a:spcPts val="300"/>
                        </a:spcBef>
                        <a:spcAft>
                          <a:spcPts val="3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Additional FSSC 22000 requirements</a:t>
                      </a:r>
                      <a:endParaRPr lang="nl-NL" sz="140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extLst>
                  <a:ext uri="{0D108BD9-81ED-4DB2-BD59-A6C34878D82A}">
                    <a16:rowId xmlns:a16="http://schemas.microsoft.com/office/drawing/2014/main" val="1428634367"/>
                  </a:ext>
                </a:extLst>
              </a:tr>
              <a:tr h="11504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en-US" sz="1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8376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CI</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Processing of perishable animal products</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Amongst others: Slaughtering, deboning, evisceration, gutting, cutting, sorting, washing, pasteurizing, trimming, curing, fermentation, smoking, freezing, chilling, cooling, scalding. </a:t>
                      </a:r>
                      <a:b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Final product examples:  fish, meat, poultry, eggs, frozen and/or chilled dairy products and fish/seafood products.</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6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ISO 22000,</a:t>
                      </a:r>
                      <a:b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ISO/TS 22002-1,</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p>
                      <a:pP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Additional FSSC 22000 requirements</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90983489"/>
                  </a:ext>
                </a:extLst>
              </a:tr>
              <a:tr h="131482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en-US" sz="1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8376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CII</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Processing of perishable plant products </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Amongst others: De-shelling, drying, packing, sorting, washing, rinsing, fluming, trimming, slicing, pasteurizing, roasting, scalding, peeling, de-husking, cooling, chilling, freezing and final product.</a:t>
                      </a:r>
                      <a:br>
                        <a:rPr lang="en-US" sz="14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Final product examples: chilled or frozen  e.g. fresh fruits, fresh juices, vegetables, grains, nuts and pulses, meat replacers based on plant materials (e.g. soy)</a:t>
                      </a:r>
                      <a:endParaRPr lang="nl-NL" sz="140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ISO 22000,</a:t>
                      </a:r>
                      <a:b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ISO/TS 22002-1,</a:t>
                      </a:r>
                      <a:b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Additional FSSC 22000 requirements</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extLst>
                  <a:ext uri="{0D108BD9-81ED-4DB2-BD59-A6C34878D82A}">
                    <a16:rowId xmlns:a16="http://schemas.microsoft.com/office/drawing/2014/main" val="1059149661"/>
                  </a:ext>
                </a:extLst>
              </a:tr>
              <a:tr h="91411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p>
                      <a:pPr algn="ctr"/>
                      <a:endParaRPr lang="nl-NL" sz="1400" b="1" dirty="0">
                        <a:solidFill>
                          <a:schemeClr val="bg1"/>
                        </a:solidFill>
                        <a:effectLst/>
                        <a:latin typeface="Times New Roman" panose="02020603050405020304" pitchFamily="18"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8376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CIII</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Processing of perishable animal and plant products (mixed products) </a:t>
                      </a:r>
                      <a:endParaRPr lang="nl-NL" sz="140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Amongst others: mixing, cooking, packing, ensemble cooling, chilling, freezing </a:t>
                      </a:r>
                      <a:b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Final products e.g. mixed products, pizza, lasagna, sandwich, dumplings, ready-to-eat meals. </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ISO 22000,</a:t>
                      </a:r>
                      <a:b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ISO/TS 22002-1,</a:t>
                      </a:r>
                      <a:b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Additional FSSC 22000 requirements</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75740754"/>
                  </a:ext>
                </a:extLst>
              </a:tr>
            </a:tbl>
          </a:graphicData>
        </a:graphic>
      </p:graphicFrame>
      <p:sp>
        <p:nvSpPr>
          <p:cNvPr id="6" name="Titel 1">
            <a:extLst>
              <a:ext uri="{FF2B5EF4-FFF2-40B4-BE49-F238E27FC236}">
                <a16:creationId xmlns:a16="http://schemas.microsoft.com/office/drawing/2014/main" id="{18E32FD9-1376-4021-B5F3-5563ADFFCF37}"/>
              </a:ext>
            </a:extLst>
          </p:cNvPr>
          <p:cNvSpPr txBox="1">
            <a:spLocks/>
          </p:cNvSpPr>
          <p:nvPr/>
        </p:nvSpPr>
        <p:spPr>
          <a:xfrm>
            <a:off x="790576" y="-99246"/>
            <a:ext cx="10128250" cy="745067"/>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000" b="1" kern="1200">
                <a:solidFill>
                  <a:srgbClr val="218455"/>
                </a:solidFill>
                <a:latin typeface="Avenir Next Bold"/>
                <a:ea typeface="+mj-ea"/>
                <a:cs typeface="Avenir Next Bold"/>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S PGothic"/>
                <a:cs typeface="Times New Roman" panose="02020603050405020304" pitchFamily="18" charset="0"/>
              </a:rPr>
              <a:t>Applicable (Sub)Categories and Normative Documents</a:t>
            </a:r>
          </a:p>
        </p:txBody>
      </p:sp>
    </p:spTree>
    <p:extLst>
      <p:ext uri="{BB962C8B-B14F-4D97-AF65-F5344CB8AC3E}">
        <p14:creationId xmlns:p14="http://schemas.microsoft.com/office/powerpoint/2010/main" val="104218755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69A0EB-8C43-489A-8085-B67E8F59683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10" name="Titel 1">
            <a:extLst>
              <a:ext uri="{FF2B5EF4-FFF2-40B4-BE49-F238E27FC236}">
                <a16:creationId xmlns:a16="http://schemas.microsoft.com/office/drawing/2014/main" id="{0E11ACE6-93BB-4356-A9C4-58FF10C495A8}"/>
              </a:ext>
            </a:extLst>
          </p:cNvPr>
          <p:cNvSpPr txBox="1">
            <a:spLocks/>
          </p:cNvSpPr>
          <p:nvPr/>
        </p:nvSpPr>
        <p:spPr>
          <a:xfrm>
            <a:off x="790576" y="-99246"/>
            <a:ext cx="10128250" cy="745067"/>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000" b="1" kern="1200">
                <a:solidFill>
                  <a:srgbClr val="218455"/>
                </a:solidFill>
                <a:latin typeface="Avenir Next Bold"/>
                <a:ea typeface="+mj-ea"/>
                <a:cs typeface="Avenir Next Bold"/>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S PGothic"/>
                <a:cs typeface="Times New Roman" panose="02020603050405020304" pitchFamily="18" charset="0"/>
              </a:rPr>
              <a:t>Applicable (Sub)Categories and Normative Documents</a:t>
            </a:r>
          </a:p>
        </p:txBody>
      </p:sp>
      <p:graphicFrame>
        <p:nvGraphicFramePr>
          <p:cNvPr id="11" name="Tabel 4">
            <a:extLst>
              <a:ext uri="{FF2B5EF4-FFF2-40B4-BE49-F238E27FC236}">
                <a16:creationId xmlns:a16="http://schemas.microsoft.com/office/drawing/2014/main" id="{D91EB6BC-F902-4194-B428-4861527DE948}"/>
              </a:ext>
            </a:extLst>
          </p:cNvPr>
          <p:cNvGraphicFramePr>
            <a:graphicFrameLocks noGrp="1"/>
          </p:cNvGraphicFramePr>
          <p:nvPr>
            <p:extLst>
              <p:ext uri="{D42A27DB-BD31-4B8C-83A1-F6EECF244321}">
                <p14:modId xmlns:p14="http://schemas.microsoft.com/office/powerpoint/2010/main" val="4217656006"/>
              </p:ext>
            </p:extLst>
          </p:nvPr>
        </p:nvGraphicFramePr>
        <p:xfrm>
          <a:off x="0" y="1546860"/>
          <a:ext cx="12191999" cy="4693920"/>
        </p:xfrm>
        <a:graphic>
          <a:graphicData uri="http://schemas.openxmlformats.org/drawingml/2006/table">
            <a:tbl>
              <a:tblPr firstRow="1" firstCol="1" bandRow="1"/>
              <a:tblGrid>
                <a:gridCol w="997055">
                  <a:extLst>
                    <a:ext uri="{9D8B030D-6E8A-4147-A177-3AD203B41FA5}">
                      <a16:colId xmlns:a16="http://schemas.microsoft.com/office/drawing/2014/main" val="1070734491"/>
                    </a:ext>
                  </a:extLst>
                </a:gridCol>
                <a:gridCol w="805096">
                  <a:extLst>
                    <a:ext uri="{9D8B030D-6E8A-4147-A177-3AD203B41FA5}">
                      <a16:colId xmlns:a16="http://schemas.microsoft.com/office/drawing/2014/main" val="4068073785"/>
                    </a:ext>
                  </a:extLst>
                </a:gridCol>
                <a:gridCol w="1932232">
                  <a:extLst>
                    <a:ext uri="{9D8B030D-6E8A-4147-A177-3AD203B41FA5}">
                      <a16:colId xmlns:a16="http://schemas.microsoft.com/office/drawing/2014/main" val="2744918987"/>
                    </a:ext>
                  </a:extLst>
                </a:gridCol>
                <a:gridCol w="6019216">
                  <a:extLst>
                    <a:ext uri="{9D8B030D-6E8A-4147-A177-3AD203B41FA5}">
                      <a16:colId xmlns:a16="http://schemas.microsoft.com/office/drawing/2014/main" val="438725116"/>
                    </a:ext>
                  </a:extLst>
                </a:gridCol>
                <a:gridCol w="2438400">
                  <a:extLst>
                    <a:ext uri="{9D8B030D-6E8A-4147-A177-3AD203B41FA5}">
                      <a16:colId xmlns:a16="http://schemas.microsoft.com/office/drawing/2014/main" val="310649289"/>
                    </a:ext>
                  </a:extLst>
                </a:gridCol>
              </a:tblGrid>
              <a:tr h="117700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p>
                      <a:pPr algn="ctr"/>
                      <a:endParaRPr lang="nl-NL" sz="1400" b="1" dirty="0">
                        <a:solidFill>
                          <a:schemeClr val="bg1"/>
                        </a:solidFill>
                        <a:effectLst/>
                        <a:latin typeface="Times New Roman" panose="02020603050405020304" pitchFamily="18" charset="0"/>
                        <a:cs typeface="Times New Roman" panose="02020603050405020304" pitchFamily="18" charset="0"/>
                      </a:endParaRPr>
                    </a:p>
                  </a:txBody>
                  <a:tcPr marL="35874" marR="35874"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8376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CIV</a:t>
                      </a:r>
                      <a:endParaRPr lang="nl-NL"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Processing of ambient stable products </a:t>
                      </a:r>
                      <a:endParaRPr lang="nl-NL"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Amongst others: Mixing, cooking, packing, bottling, brewing, drying, pressing, milling, blending, roasting , refining, ensemble, distilling, drying, canning, pasteurizing,  sterilization.</a:t>
                      </a:r>
                      <a:b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Final product examples:  canned products, biscuits, bread, snacks, oil, drinking water, beverages alcoholic and nonalcoholic, pasta, flour, sugar, food-grade salt, dairy products with long shelf life, margarines.</a:t>
                      </a:r>
                      <a:endParaRPr lang="nl-NL"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ISO 22000: 2018</a:t>
                      </a:r>
                      <a:b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ISO/TS 22002-1,</a:t>
                      </a:r>
                      <a:b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Additional FSSC 22000 requirements</a:t>
                      </a:r>
                      <a:endParaRPr lang="nl-NL"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extLst>
                  <a:ext uri="{0D108BD9-81ED-4DB2-BD59-A6C34878D82A}">
                    <a16:rowId xmlns:a16="http://schemas.microsoft.com/office/drawing/2014/main" val="1201531406"/>
                  </a:ext>
                </a:extLst>
              </a:tr>
              <a:tr h="83534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en-US" sz="1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8376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DI</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Production of feed</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Production of single or multiple products, whether processed, semi-processed or raw, which are intended to be fed to food producing animals </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ISO 22000: 2018,</a:t>
                      </a:r>
                      <a:b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ISO/TS 22002-6,</a:t>
                      </a:r>
                      <a:b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Additional FSSC 22000 requirements</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7313216"/>
                  </a:ext>
                </a:extLst>
              </a:tr>
              <a:tr h="83534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p>
                      <a:pPr algn="ctr"/>
                      <a:endParaRPr lang="nl-NL" sz="1400" b="1" dirty="0">
                        <a:solidFill>
                          <a:schemeClr val="bg1"/>
                        </a:solidFill>
                        <a:effectLst/>
                        <a:latin typeface="Times New Roman" panose="02020603050405020304" pitchFamily="18" charset="0"/>
                        <a:cs typeface="Times New Roman" panose="02020603050405020304" pitchFamily="18" charset="0"/>
                      </a:endParaRPr>
                    </a:p>
                  </a:txBody>
                  <a:tcPr marL="35874" marR="358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8376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DIIa</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Production of pet food (only for dogs and cats).</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Production of single or multiple products, whether processed, semi-processed or raw, which are intended to be fed to non-food producing animals being dogs and cats. </a:t>
                      </a:r>
                      <a:b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Examples: Dry and wet pet food, treats, cooled, chilled, frozen and ambient stable.</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ISO 22000: 2018,</a:t>
                      </a:r>
                      <a:b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ISO/TS 22002-1,</a:t>
                      </a:r>
                      <a:b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Additional FSSC 22000 requirements</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extLst>
                  <a:ext uri="{0D108BD9-81ED-4DB2-BD59-A6C34878D82A}">
                    <a16:rowId xmlns:a16="http://schemas.microsoft.com/office/drawing/2014/main" val="365117608"/>
                  </a:ext>
                </a:extLst>
              </a:tr>
              <a:tr h="83534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p>
                      <a:pPr algn="ctr"/>
                      <a:endParaRPr lang="nl-NL" sz="1400" dirty="0">
                        <a:effectLst/>
                        <a:latin typeface="Times New Roman" panose="02020603050405020304" pitchFamily="18" charset="0"/>
                        <a:cs typeface="Times New Roman" panose="02020603050405020304" pitchFamily="18" charset="0"/>
                      </a:endParaRPr>
                    </a:p>
                  </a:txBody>
                  <a:tcPr marL="35874" marR="358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8376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DIIb</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Production of pet food (for other pets).</a:t>
                      </a:r>
                      <a:endParaRPr lang="nl-NL" sz="1400">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Production of single or multiple products, whether processed, semi-processed or raw, which are intended to be fed to non-food producing animals other than dogs and cats. </a:t>
                      </a:r>
                      <a:b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Examples: Dry and wet pet food, treats, cooled, chilled, frozen and ambient stable.</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ISO 22000: 2018,</a:t>
                      </a:r>
                      <a:b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ISO/TS 22002-6,</a:t>
                      </a:r>
                      <a:b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Additional FSSC 22000 requirements</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12587843"/>
                  </a:ext>
                </a:extLst>
              </a:tr>
              <a:tr h="83534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en-US" sz="14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E</a:t>
                      </a:r>
                      <a:endParaRPr lang="nl-NL" sz="1400">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8376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EI </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Catering </a:t>
                      </a:r>
                      <a:endParaRPr lang="nl-NL" sz="1400">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Activities in restaurants, hotels, workplace cafeterias, handling foods at remote sites, transport and delivery directly to consumers. Activities for coffee shops, food trucks and event catering.</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ISO 22000: 2018,</a:t>
                      </a:r>
                      <a:b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ISO/TS 22002-2,</a:t>
                      </a:r>
                      <a:b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Additional FSSC 22000 requirements</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extLst>
                  <a:ext uri="{0D108BD9-81ED-4DB2-BD59-A6C34878D82A}">
                    <a16:rowId xmlns:a16="http://schemas.microsoft.com/office/drawing/2014/main" val="3021203914"/>
                  </a:ext>
                </a:extLst>
              </a:tr>
            </a:tbl>
          </a:graphicData>
        </a:graphic>
      </p:graphicFrame>
      <p:graphicFrame>
        <p:nvGraphicFramePr>
          <p:cNvPr id="12" name="Tabel 5">
            <a:extLst>
              <a:ext uri="{FF2B5EF4-FFF2-40B4-BE49-F238E27FC236}">
                <a16:creationId xmlns:a16="http://schemas.microsoft.com/office/drawing/2014/main" id="{8F1AA30B-35D1-4E3C-AE3F-9A928C8C669C}"/>
              </a:ext>
            </a:extLst>
          </p:cNvPr>
          <p:cNvGraphicFramePr>
            <a:graphicFrameLocks noGrp="1"/>
          </p:cNvGraphicFramePr>
          <p:nvPr>
            <p:extLst>
              <p:ext uri="{D42A27DB-BD31-4B8C-83A1-F6EECF244321}">
                <p14:modId xmlns:p14="http://schemas.microsoft.com/office/powerpoint/2010/main" val="1090501717"/>
              </p:ext>
            </p:extLst>
          </p:nvPr>
        </p:nvGraphicFramePr>
        <p:xfrm>
          <a:off x="0" y="862411"/>
          <a:ext cx="12191999" cy="643659"/>
        </p:xfrm>
        <a:graphic>
          <a:graphicData uri="http://schemas.openxmlformats.org/drawingml/2006/table">
            <a:tbl>
              <a:tblPr firstRow="1" firstCol="1" bandRow="1"/>
              <a:tblGrid>
                <a:gridCol w="1037310">
                  <a:extLst>
                    <a:ext uri="{9D8B030D-6E8A-4147-A177-3AD203B41FA5}">
                      <a16:colId xmlns:a16="http://schemas.microsoft.com/office/drawing/2014/main" val="1358781186"/>
                    </a:ext>
                  </a:extLst>
                </a:gridCol>
                <a:gridCol w="835288">
                  <a:extLst>
                    <a:ext uri="{9D8B030D-6E8A-4147-A177-3AD203B41FA5}">
                      <a16:colId xmlns:a16="http://schemas.microsoft.com/office/drawing/2014/main" val="1806584823"/>
                    </a:ext>
                  </a:extLst>
                </a:gridCol>
                <a:gridCol w="1831594">
                  <a:extLst>
                    <a:ext uri="{9D8B030D-6E8A-4147-A177-3AD203B41FA5}">
                      <a16:colId xmlns:a16="http://schemas.microsoft.com/office/drawing/2014/main" val="2251640321"/>
                    </a:ext>
                  </a:extLst>
                </a:gridCol>
                <a:gridCol w="6049408">
                  <a:extLst>
                    <a:ext uri="{9D8B030D-6E8A-4147-A177-3AD203B41FA5}">
                      <a16:colId xmlns:a16="http://schemas.microsoft.com/office/drawing/2014/main" val="1572972483"/>
                    </a:ext>
                  </a:extLst>
                </a:gridCol>
                <a:gridCol w="2438399">
                  <a:extLst>
                    <a:ext uri="{9D8B030D-6E8A-4147-A177-3AD203B41FA5}">
                      <a16:colId xmlns:a16="http://schemas.microsoft.com/office/drawing/2014/main" val="1788539016"/>
                    </a:ext>
                  </a:extLst>
                </a:gridCol>
              </a:tblGrid>
              <a:tr h="64365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b="1" noProof="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Category</a:t>
                      </a:r>
                      <a:endParaRPr lang="en-US" sz="1400" noProof="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1845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b="1" noProof="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Sub category </a:t>
                      </a:r>
                      <a:endParaRPr lang="en-US" sz="1400" noProof="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1845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b="1" noProof="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Description </a:t>
                      </a:r>
                      <a:endParaRPr lang="en-US" sz="1400" noProof="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1845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800" b="1" noProof="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Example of included activities and products </a:t>
                      </a:r>
                      <a:endParaRPr lang="en-US" sz="1800" noProof="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1845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800" b="1" noProof="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Normative Documents </a:t>
                      </a:r>
                      <a:endParaRPr lang="en-US" sz="1800" noProof="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18455"/>
                    </a:solidFill>
                  </a:tcPr>
                </a:tc>
                <a:extLst>
                  <a:ext uri="{0D108BD9-81ED-4DB2-BD59-A6C34878D82A}">
                    <a16:rowId xmlns:a16="http://schemas.microsoft.com/office/drawing/2014/main" val="1069724408"/>
                  </a:ext>
                </a:extLst>
              </a:tr>
            </a:tbl>
          </a:graphicData>
        </a:graphic>
      </p:graphicFrame>
    </p:spTree>
    <p:extLst>
      <p:ext uri="{BB962C8B-B14F-4D97-AF65-F5344CB8AC3E}">
        <p14:creationId xmlns:p14="http://schemas.microsoft.com/office/powerpoint/2010/main" val="337051260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69A0EB-8C43-489A-8085-B67E8F59683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pic>
        <p:nvPicPr>
          <p:cNvPr id="5" name="Picture 1">
            <a:extLst>
              <a:ext uri="{FF2B5EF4-FFF2-40B4-BE49-F238E27FC236}">
                <a16:creationId xmlns:a16="http://schemas.microsoft.com/office/drawing/2014/main" id="{E04A5898-5D14-4B6C-99FE-627EA2C362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6344011"/>
            <a:ext cx="1763713" cy="42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a:extLst>
              <a:ext uri="{FF2B5EF4-FFF2-40B4-BE49-F238E27FC236}">
                <a16:creationId xmlns:a16="http://schemas.microsoft.com/office/drawing/2014/main" id="{0E11ACE6-93BB-4356-A9C4-58FF10C495A8}"/>
              </a:ext>
            </a:extLst>
          </p:cNvPr>
          <p:cNvSpPr txBox="1">
            <a:spLocks/>
          </p:cNvSpPr>
          <p:nvPr/>
        </p:nvSpPr>
        <p:spPr>
          <a:xfrm>
            <a:off x="790576" y="-99246"/>
            <a:ext cx="10128250" cy="745067"/>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000" b="1" kern="1200">
                <a:solidFill>
                  <a:srgbClr val="218455"/>
                </a:solidFill>
                <a:latin typeface="Avenir Next Bold"/>
                <a:ea typeface="+mj-ea"/>
                <a:cs typeface="Avenir Next Bold"/>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S PGothic"/>
                <a:cs typeface="Times New Roman" panose="02020603050405020304" pitchFamily="18" charset="0"/>
              </a:rPr>
              <a:t>Applicable (Sub)Categories and Normative Documents</a:t>
            </a:r>
          </a:p>
        </p:txBody>
      </p:sp>
      <p:graphicFrame>
        <p:nvGraphicFramePr>
          <p:cNvPr id="7" name="Tijdelijke aanduiding voor inhoud 3">
            <a:extLst>
              <a:ext uri="{FF2B5EF4-FFF2-40B4-BE49-F238E27FC236}">
                <a16:creationId xmlns:a16="http://schemas.microsoft.com/office/drawing/2014/main" id="{30906175-E88D-4167-B392-E760806CB032}"/>
              </a:ext>
            </a:extLst>
          </p:cNvPr>
          <p:cNvGraphicFramePr>
            <a:graphicFrameLocks/>
          </p:cNvGraphicFramePr>
          <p:nvPr>
            <p:extLst>
              <p:ext uri="{D42A27DB-BD31-4B8C-83A1-F6EECF244321}">
                <p14:modId xmlns:p14="http://schemas.microsoft.com/office/powerpoint/2010/main" val="850380431"/>
              </p:ext>
            </p:extLst>
          </p:nvPr>
        </p:nvGraphicFramePr>
        <p:xfrm>
          <a:off x="-2" y="575776"/>
          <a:ext cx="12192001" cy="488747"/>
        </p:xfrm>
        <a:graphic>
          <a:graphicData uri="http://schemas.openxmlformats.org/drawingml/2006/table">
            <a:tbl>
              <a:tblPr firstRow="1" firstCol="1" bandRow="1"/>
              <a:tblGrid>
                <a:gridCol w="960187">
                  <a:extLst>
                    <a:ext uri="{9D8B030D-6E8A-4147-A177-3AD203B41FA5}">
                      <a16:colId xmlns:a16="http://schemas.microsoft.com/office/drawing/2014/main" val="1358781186"/>
                    </a:ext>
                  </a:extLst>
                </a:gridCol>
                <a:gridCol w="1376268">
                  <a:extLst>
                    <a:ext uri="{9D8B030D-6E8A-4147-A177-3AD203B41FA5}">
                      <a16:colId xmlns:a16="http://schemas.microsoft.com/office/drawing/2014/main" val="1806584823"/>
                    </a:ext>
                  </a:extLst>
                </a:gridCol>
                <a:gridCol w="2711384">
                  <a:extLst>
                    <a:ext uri="{9D8B030D-6E8A-4147-A177-3AD203B41FA5}">
                      <a16:colId xmlns:a16="http://schemas.microsoft.com/office/drawing/2014/main" val="2251640321"/>
                    </a:ext>
                  </a:extLst>
                </a:gridCol>
                <a:gridCol w="4705764">
                  <a:extLst>
                    <a:ext uri="{9D8B030D-6E8A-4147-A177-3AD203B41FA5}">
                      <a16:colId xmlns:a16="http://schemas.microsoft.com/office/drawing/2014/main" val="1572972483"/>
                    </a:ext>
                  </a:extLst>
                </a:gridCol>
                <a:gridCol w="2438398">
                  <a:extLst>
                    <a:ext uri="{9D8B030D-6E8A-4147-A177-3AD203B41FA5}">
                      <a16:colId xmlns:a16="http://schemas.microsoft.com/office/drawing/2014/main" val="1788539016"/>
                    </a:ext>
                  </a:extLst>
                </a:gridCol>
              </a:tblGrid>
              <a:tr h="4887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b="1" noProof="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Category</a:t>
                      </a:r>
                      <a:endParaRPr lang="en-US" sz="1400" noProof="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1845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b="1" noProof="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Sub category </a:t>
                      </a:r>
                      <a:endParaRPr lang="en-US" sz="1400" noProof="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1845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b="1" noProof="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Description </a:t>
                      </a:r>
                      <a:endParaRPr lang="en-US" sz="1400" noProof="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1845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b="1" noProof="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Example of included activities and products </a:t>
                      </a:r>
                      <a:endParaRPr lang="en-US" sz="1400" noProof="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1845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b="1" noProof="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Normative Documents </a:t>
                      </a:r>
                      <a:endParaRPr lang="en-US" sz="1400" noProof="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6803" marR="46803"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18455"/>
                    </a:solidFill>
                  </a:tcPr>
                </a:tc>
                <a:extLst>
                  <a:ext uri="{0D108BD9-81ED-4DB2-BD59-A6C34878D82A}">
                    <a16:rowId xmlns:a16="http://schemas.microsoft.com/office/drawing/2014/main" val="1069724408"/>
                  </a:ext>
                </a:extLst>
              </a:tr>
            </a:tbl>
          </a:graphicData>
        </a:graphic>
      </p:graphicFrame>
      <p:graphicFrame>
        <p:nvGraphicFramePr>
          <p:cNvPr id="8" name="Tabel 4">
            <a:extLst>
              <a:ext uri="{FF2B5EF4-FFF2-40B4-BE49-F238E27FC236}">
                <a16:creationId xmlns:a16="http://schemas.microsoft.com/office/drawing/2014/main" id="{781437D9-A91D-4212-9312-744BDED28DEB}"/>
              </a:ext>
            </a:extLst>
          </p:cNvPr>
          <p:cNvGraphicFramePr>
            <a:graphicFrameLocks noGrp="1"/>
          </p:cNvGraphicFramePr>
          <p:nvPr>
            <p:extLst>
              <p:ext uri="{D42A27DB-BD31-4B8C-83A1-F6EECF244321}">
                <p14:modId xmlns:p14="http://schemas.microsoft.com/office/powerpoint/2010/main" val="1017898162"/>
              </p:ext>
            </p:extLst>
          </p:nvPr>
        </p:nvGraphicFramePr>
        <p:xfrm>
          <a:off x="-1" y="1064523"/>
          <a:ext cx="12192000" cy="1219200"/>
        </p:xfrm>
        <a:graphic>
          <a:graphicData uri="http://schemas.openxmlformats.org/drawingml/2006/table">
            <a:tbl>
              <a:tblPr firstRow="1" firstCol="1" bandRow="1"/>
              <a:tblGrid>
                <a:gridCol w="1056204">
                  <a:extLst>
                    <a:ext uri="{9D8B030D-6E8A-4147-A177-3AD203B41FA5}">
                      <a16:colId xmlns:a16="http://schemas.microsoft.com/office/drawing/2014/main" val="2832520344"/>
                    </a:ext>
                  </a:extLst>
                </a:gridCol>
                <a:gridCol w="1045537">
                  <a:extLst>
                    <a:ext uri="{9D8B030D-6E8A-4147-A177-3AD203B41FA5}">
                      <a16:colId xmlns:a16="http://schemas.microsoft.com/office/drawing/2014/main" val="2807455835"/>
                    </a:ext>
                  </a:extLst>
                </a:gridCol>
                <a:gridCol w="2304449">
                  <a:extLst>
                    <a:ext uri="{9D8B030D-6E8A-4147-A177-3AD203B41FA5}">
                      <a16:colId xmlns:a16="http://schemas.microsoft.com/office/drawing/2014/main" val="2885633408"/>
                    </a:ext>
                  </a:extLst>
                </a:gridCol>
                <a:gridCol w="5347410">
                  <a:extLst>
                    <a:ext uri="{9D8B030D-6E8A-4147-A177-3AD203B41FA5}">
                      <a16:colId xmlns:a16="http://schemas.microsoft.com/office/drawing/2014/main" val="1685752187"/>
                    </a:ext>
                  </a:extLst>
                </a:gridCol>
                <a:gridCol w="2438400">
                  <a:extLst>
                    <a:ext uri="{9D8B030D-6E8A-4147-A177-3AD203B41FA5}">
                      <a16:colId xmlns:a16="http://schemas.microsoft.com/office/drawing/2014/main" val="3073449787"/>
                    </a:ext>
                  </a:extLst>
                </a:gridCol>
              </a:tblGrid>
              <a:tr h="11944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en-US" sz="1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F</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8376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FI</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Retail /Wholesale</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Activities: receipt, picking, storage, display of food products, dispatch, transport and delivery</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p>
                      <a:pP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Examples: supermarkets; hypermarkets; convenience stores; cash and carry; mass/club stores, wholesalers selling to restaurants</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ISO 22000: 2018,</a:t>
                      </a:r>
                      <a:b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BSI/PAS 221, </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p>
                      <a:pP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Additional FSSC 22000 requirements</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p>
                      <a:pPr>
                        <a:spcBef>
                          <a:spcPts val="300"/>
                        </a:spcBef>
                        <a:spcAft>
                          <a:spcPts val="3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5874" marR="358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57009349"/>
                  </a:ext>
                </a:extLst>
              </a:tr>
            </a:tbl>
          </a:graphicData>
        </a:graphic>
      </p:graphicFrame>
      <p:graphicFrame>
        <p:nvGraphicFramePr>
          <p:cNvPr id="9" name="Tabel 5">
            <a:extLst>
              <a:ext uri="{FF2B5EF4-FFF2-40B4-BE49-F238E27FC236}">
                <a16:creationId xmlns:a16="http://schemas.microsoft.com/office/drawing/2014/main" id="{8C029015-4C51-42E0-81C5-5D8D88F8D2A8}"/>
              </a:ext>
            </a:extLst>
          </p:cNvPr>
          <p:cNvGraphicFramePr>
            <a:graphicFrameLocks noGrp="1"/>
          </p:cNvGraphicFramePr>
          <p:nvPr>
            <p:extLst>
              <p:ext uri="{D42A27DB-BD31-4B8C-83A1-F6EECF244321}">
                <p14:modId xmlns:p14="http://schemas.microsoft.com/office/powerpoint/2010/main" val="3697097589"/>
              </p:ext>
            </p:extLst>
          </p:nvPr>
        </p:nvGraphicFramePr>
        <p:xfrm>
          <a:off x="0" y="2033838"/>
          <a:ext cx="12192000" cy="4824162"/>
        </p:xfrm>
        <a:graphic>
          <a:graphicData uri="http://schemas.openxmlformats.org/drawingml/2006/table">
            <a:tbl>
              <a:tblPr firstRow="1" firstCol="1" bandRow="1"/>
              <a:tblGrid>
                <a:gridCol w="1022327">
                  <a:extLst>
                    <a:ext uri="{9D8B030D-6E8A-4147-A177-3AD203B41FA5}">
                      <a16:colId xmlns:a16="http://schemas.microsoft.com/office/drawing/2014/main" val="2747887555"/>
                    </a:ext>
                  </a:extLst>
                </a:gridCol>
                <a:gridCol w="702849">
                  <a:extLst>
                    <a:ext uri="{9D8B030D-6E8A-4147-A177-3AD203B41FA5}">
                      <a16:colId xmlns:a16="http://schemas.microsoft.com/office/drawing/2014/main" val="3367686910"/>
                    </a:ext>
                  </a:extLst>
                </a:gridCol>
                <a:gridCol w="2683609">
                  <a:extLst>
                    <a:ext uri="{9D8B030D-6E8A-4147-A177-3AD203B41FA5}">
                      <a16:colId xmlns:a16="http://schemas.microsoft.com/office/drawing/2014/main" val="2935667254"/>
                    </a:ext>
                  </a:extLst>
                </a:gridCol>
                <a:gridCol w="5058388">
                  <a:extLst>
                    <a:ext uri="{9D8B030D-6E8A-4147-A177-3AD203B41FA5}">
                      <a16:colId xmlns:a16="http://schemas.microsoft.com/office/drawing/2014/main" val="603971239"/>
                    </a:ext>
                  </a:extLst>
                </a:gridCol>
                <a:gridCol w="2724827">
                  <a:extLst>
                    <a:ext uri="{9D8B030D-6E8A-4147-A177-3AD203B41FA5}">
                      <a16:colId xmlns:a16="http://schemas.microsoft.com/office/drawing/2014/main" val="2492631348"/>
                    </a:ext>
                  </a:extLst>
                </a:gridCol>
              </a:tblGrid>
              <a:tr h="93420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a:t>
                      </a:r>
                      <a:endParaRPr lang="nl-NL" sz="14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034" marR="49034"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8376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en-US"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t>
                      </a:r>
                      <a:endParaRPr lang="nl-NL" sz="1400" b="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034" marR="49034"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Provision of transport and storage services for perishable food and feed.</a:t>
                      </a:r>
                      <a:endParaRPr lang="nl-NL"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034" marR="49034"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Transport and storage with cooling, chilling or frozen temperatures. Additional activities such as re-packing of packed product, freezing and thawing.</a:t>
                      </a:r>
                      <a:endParaRPr lang="nl-NL" sz="1400" b="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034" marR="49034"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ISO 22000: 2018,</a:t>
                      </a:r>
                      <a:b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ISO/TS 22002-5</a:t>
                      </a:r>
                      <a:endParaRPr lang="nl-NL"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a:spcBef>
                          <a:spcPts val="300"/>
                        </a:spcBef>
                        <a:spcAft>
                          <a:spcPts val="300"/>
                        </a:spcAft>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Additional FSSC 22000 requirements</a:t>
                      </a:r>
                      <a:endParaRPr lang="nl-NL"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034" marR="49034"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extLst>
                  <a:ext uri="{0D108BD9-81ED-4DB2-BD59-A6C34878D82A}">
                    <a16:rowId xmlns:a16="http://schemas.microsoft.com/office/drawing/2014/main" val="1007705974"/>
                  </a:ext>
                </a:extLst>
              </a:tr>
              <a:tr h="93420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a:t>
                      </a:r>
                      <a:endParaRPr lang="nl-NL" sz="14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p>
                      <a:pPr algn="ctr"/>
                      <a:endParaRPr lang="nl-NL" sz="1400" b="1" dirty="0">
                        <a:solidFill>
                          <a:schemeClr val="bg1"/>
                        </a:solidFill>
                        <a:effectLst/>
                        <a:latin typeface="Times New Roman" panose="02020603050405020304" pitchFamily="18" charset="0"/>
                        <a:cs typeface="Times New Roman" panose="02020603050405020304" pitchFamily="18" charset="0"/>
                      </a:endParaRPr>
                    </a:p>
                  </a:txBody>
                  <a:tcPr marL="49034" marR="4903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8376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GII</a:t>
                      </a:r>
                      <a:endParaRPr lang="nl-NL"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034" marR="4903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Provision of transport and storage services for ambient stable food and feed.</a:t>
                      </a:r>
                      <a:endParaRPr lang="nl-NL"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034" marR="4903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Transport and storage. Additional activities such as re-packing of packed product.</a:t>
                      </a:r>
                      <a:endParaRPr lang="nl-NL"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034" marR="4903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ISO 22000: 2018,</a:t>
                      </a:r>
                      <a:b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ISO/TS 22002-5, </a:t>
                      </a:r>
                      <a:endParaRPr lang="nl-NL"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a:spcBef>
                          <a:spcPts val="300"/>
                        </a:spcBef>
                        <a:spcAft>
                          <a:spcPts val="300"/>
                        </a:spcAft>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Additional FSSC 22000 requirements</a:t>
                      </a:r>
                      <a:endParaRPr lang="nl-NL"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034" marR="4903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5019217"/>
                  </a:ext>
                </a:extLst>
              </a:tr>
              <a:tr h="166931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nl-NL" sz="14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034" marR="4903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8376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 </a:t>
                      </a:r>
                      <a:endParaRPr lang="nl-NL"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algn="ctr">
                        <a:spcBef>
                          <a:spcPts val="300"/>
                        </a:spcBef>
                        <a:spcAft>
                          <a:spcPts val="300"/>
                        </a:spcAft>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algn="ctr">
                        <a:spcBef>
                          <a:spcPts val="300"/>
                        </a:spcBef>
                        <a:spcAft>
                          <a:spcPts val="300"/>
                        </a:spcAft>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algn="ctr">
                        <a:spcBef>
                          <a:spcPts val="300"/>
                        </a:spcBef>
                        <a:spcAft>
                          <a:spcPts val="300"/>
                        </a:spcAft>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algn="ctr">
                        <a:spcBef>
                          <a:spcPts val="300"/>
                        </a:spcBef>
                        <a:spcAft>
                          <a:spcPts val="300"/>
                        </a:spcAft>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algn="ctr">
                        <a:spcBef>
                          <a:spcPts val="300"/>
                        </a:spcBef>
                        <a:spcAft>
                          <a:spcPts val="300"/>
                        </a:spcAft>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034" marR="4903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Production of food packaging and packaging materials.</a:t>
                      </a:r>
                      <a:endParaRPr lang="nl-NL"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034" marR="4903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All manufacturing activities for plastic, carton, paper, metal, glass, wood and other materials to be used as packaging materials in the food/feed industry. </a:t>
                      </a:r>
                      <a:endParaRPr lang="nl-NL"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a:spcBef>
                          <a:spcPts val="300"/>
                        </a:spcBef>
                        <a:spcAft>
                          <a:spcPts val="300"/>
                        </a:spcAft>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Examples: bottles, boxes, jars, barrels, cork, cans; devices for closing packaging materials such as tape, plastic strips, or other when the manufacturer can prove that they belong to a food/ feed packaging material; Production of labels with direct food contact.</a:t>
                      </a:r>
                      <a:endParaRPr lang="nl-NL"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034" marR="4903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ISO 22000: 2018,</a:t>
                      </a:r>
                      <a:b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ISO/TS 22002-4,</a:t>
                      </a:r>
                      <a:b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Additional FSSC 22000 requirements</a:t>
                      </a:r>
                      <a:endParaRPr lang="nl-NL"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034" marR="4903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E9D9"/>
                    </a:solidFill>
                  </a:tcPr>
                </a:tc>
                <a:extLst>
                  <a:ext uri="{0D108BD9-81ED-4DB2-BD59-A6C34878D82A}">
                    <a16:rowId xmlns:a16="http://schemas.microsoft.com/office/drawing/2014/main" val="766360709"/>
                  </a:ext>
                </a:extLst>
              </a:tr>
              <a:tr h="12864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a:t>
                      </a:r>
                      <a:endParaRPr lang="nl-NL" sz="14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034" marR="4903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8376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t>
                      </a:r>
                      <a:endParaRPr lang="nl-NL"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034" marR="4903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Production of Bio-chemicals </a:t>
                      </a:r>
                      <a:endParaRPr lang="nl-NL"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034" marR="4903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Amongst others: mixing, cooking, packing, distilling, drying, canning, sterilization for all products at ambient, chilled and frozen temperatures.</a:t>
                      </a:r>
                      <a:b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Final products: e.g. food and feed additives, vitamins, minerals, bio-cultures, flavorings, enzymes and processing aids, gases as ingredients and/or packaging gas.  </a:t>
                      </a:r>
                      <a:endParaRPr lang="nl-NL"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034" marR="4903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300"/>
                        </a:spcBef>
                        <a:spcAft>
                          <a:spcPts val="300"/>
                        </a:spcAft>
                      </a:pP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ISO 22000: 2018,</a:t>
                      </a:r>
                      <a:b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ISO/TS 22002-1,</a:t>
                      </a:r>
                      <a:b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Additional FSSC 22000 requirements</a:t>
                      </a:r>
                      <a:endParaRPr lang="nl-NL" sz="1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034" marR="4903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69011059"/>
                  </a:ext>
                </a:extLst>
              </a:tr>
            </a:tbl>
          </a:graphicData>
        </a:graphic>
      </p:graphicFrame>
    </p:spTree>
    <p:extLst>
      <p:ext uri="{BB962C8B-B14F-4D97-AF65-F5344CB8AC3E}">
        <p14:creationId xmlns:p14="http://schemas.microsoft.com/office/powerpoint/2010/main" val="339534816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69A0EB-8C43-489A-8085-B67E8F59683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grpSp>
        <p:nvGrpSpPr>
          <p:cNvPr id="7" name="Group 6">
            <a:extLst>
              <a:ext uri="{FF2B5EF4-FFF2-40B4-BE49-F238E27FC236}">
                <a16:creationId xmlns:a16="http://schemas.microsoft.com/office/drawing/2014/main" id="{A2E2F79E-30B6-4D04-B723-38F7CC090038}"/>
              </a:ext>
            </a:extLst>
          </p:cNvPr>
          <p:cNvGrpSpPr/>
          <p:nvPr/>
        </p:nvGrpSpPr>
        <p:grpSpPr>
          <a:xfrm>
            <a:off x="952331" y="848297"/>
            <a:ext cx="8424936" cy="710191"/>
            <a:chOff x="0" y="753"/>
            <a:chExt cx="8424936" cy="710191"/>
          </a:xfrm>
        </p:grpSpPr>
        <p:sp>
          <p:nvSpPr>
            <p:cNvPr id="28" name="Rectangle: Rounded Corners 27">
              <a:extLst>
                <a:ext uri="{FF2B5EF4-FFF2-40B4-BE49-F238E27FC236}">
                  <a16:creationId xmlns:a16="http://schemas.microsoft.com/office/drawing/2014/main" id="{86A96E88-51CD-42FB-8ED2-C75EC5FD7910}"/>
                </a:ext>
              </a:extLst>
            </p:cNvPr>
            <p:cNvSpPr/>
            <p:nvPr/>
          </p:nvSpPr>
          <p:spPr>
            <a:xfrm>
              <a:off x="0" y="753"/>
              <a:ext cx="8424936" cy="710191"/>
            </a:xfrm>
            <a:prstGeom prst="roundRect">
              <a:avLst/>
            </a:prstGeom>
            <a:solidFill>
              <a:srgbClr val="218455"/>
            </a:solidFill>
            <a:ln w="12700" cap="flat" cmpd="sng" algn="ctr">
              <a:solidFill>
                <a:sysClr val="window" lastClr="FFFFFF">
                  <a:hueOff val="0"/>
                  <a:satOff val="0"/>
                  <a:lumOff val="0"/>
                  <a:alphaOff val="0"/>
                </a:sysClr>
              </a:solidFill>
              <a:prstDash val="solid"/>
              <a:miter lim="800000"/>
            </a:ln>
            <a:effectLst/>
          </p:spPr>
        </p:sp>
        <p:sp>
          <p:nvSpPr>
            <p:cNvPr id="29" name="Rectangle: Rounded Corners 4">
              <a:extLst>
                <a:ext uri="{FF2B5EF4-FFF2-40B4-BE49-F238E27FC236}">
                  <a16:creationId xmlns:a16="http://schemas.microsoft.com/office/drawing/2014/main" id="{AD51B935-99A3-4EB7-84EE-E0D3D1976BC9}"/>
                </a:ext>
              </a:extLst>
            </p:cNvPr>
            <p:cNvSpPr txBox="1"/>
            <p:nvPr/>
          </p:nvSpPr>
          <p:spPr>
            <a:xfrm>
              <a:off x="34669" y="35422"/>
              <a:ext cx="8355598" cy="640853"/>
            </a:xfrm>
            <a:prstGeom prst="rect">
              <a:avLst/>
            </a:prstGeom>
            <a:noFill/>
            <a:ln>
              <a:noFill/>
            </a:ln>
            <a:effectLst/>
          </p:spPr>
          <p:txBody>
            <a:bodyPr spcFirstLastPara="0" vert="horz" wrap="square" lIns="91440" tIns="91440" rIns="91440" bIns="9144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ISO/TS 22002-1:2009	Prerequisites for food manufacturing</a:t>
              </a:r>
            </a:p>
          </p:txBody>
        </p:sp>
      </p:grpSp>
      <p:grpSp>
        <p:nvGrpSpPr>
          <p:cNvPr id="8" name="Group 7">
            <a:extLst>
              <a:ext uri="{FF2B5EF4-FFF2-40B4-BE49-F238E27FC236}">
                <a16:creationId xmlns:a16="http://schemas.microsoft.com/office/drawing/2014/main" id="{747C9FEC-BABE-49BD-90AD-DC69CA550A53}"/>
              </a:ext>
            </a:extLst>
          </p:cNvPr>
          <p:cNvGrpSpPr/>
          <p:nvPr/>
        </p:nvGrpSpPr>
        <p:grpSpPr>
          <a:xfrm>
            <a:off x="962863" y="1632430"/>
            <a:ext cx="8424936" cy="710191"/>
            <a:chOff x="0" y="1556"/>
            <a:chExt cx="8424936" cy="876060"/>
          </a:xfrm>
        </p:grpSpPr>
        <p:sp>
          <p:nvSpPr>
            <p:cNvPr id="26" name="Rectangle: Rounded Corners 25">
              <a:extLst>
                <a:ext uri="{FF2B5EF4-FFF2-40B4-BE49-F238E27FC236}">
                  <a16:creationId xmlns:a16="http://schemas.microsoft.com/office/drawing/2014/main" id="{2544C24F-08CF-46BE-AF73-F30DC78836FD}"/>
                </a:ext>
              </a:extLst>
            </p:cNvPr>
            <p:cNvSpPr/>
            <p:nvPr/>
          </p:nvSpPr>
          <p:spPr>
            <a:xfrm>
              <a:off x="0" y="1556"/>
              <a:ext cx="8424936" cy="876060"/>
            </a:xfrm>
            <a:prstGeom prst="roundRect">
              <a:avLst/>
            </a:prstGeom>
            <a:solidFill>
              <a:srgbClr val="218455"/>
            </a:solidFill>
            <a:ln w="12700" cap="flat" cmpd="sng" algn="ctr">
              <a:solidFill>
                <a:sysClr val="window" lastClr="FFFFFF">
                  <a:hueOff val="0"/>
                  <a:satOff val="0"/>
                  <a:lumOff val="0"/>
                  <a:alphaOff val="0"/>
                </a:sysClr>
              </a:solidFill>
              <a:prstDash val="solid"/>
              <a:miter lim="800000"/>
            </a:ln>
            <a:effectLst/>
          </p:spPr>
        </p:sp>
        <p:sp>
          <p:nvSpPr>
            <p:cNvPr id="27" name="Rectangle: Rounded Corners 4">
              <a:extLst>
                <a:ext uri="{FF2B5EF4-FFF2-40B4-BE49-F238E27FC236}">
                  <a16:creationId xmlns:a16="http://schemas.microsoft.com/office/drawing/2014/main" id="{6126269B-4302-4518-BE8B-C7AF57D79A0E}"/>
                </a:ext>
              </a:extLst>
            </p:cNvPr>
            <p:cNvSpPr txBox="1"/>
            <p:nvPr/>
          </p:nvSpPr>
          <p:spPr>
            <a:xfrm>
              <a:off x="42766" y="44322"/>
              <a:ext cx="8339404" cy="790528"/>
            </a:xfrm>
            <a:prstGeom prst="rect">
              <a:avLst/>
            </a:prstGeom>
            <a:noFill/>
            <a:ln>
              <a:noFill/>
            </a:ln>
            <a:effectLst/>
          </p:spPr>
          <p:txBody>
            <a:bodyPr spcFirstLastPara="0" vert="horz" wrap="square" lIns="91440" tIns="91440" rIns="91440" bIns="9144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ISO/TS 22002-2:2013	Prerequisites for catering</a:t>
              </a:r>
            </a:p>
          </p:txBody>
        </p:sp>
      </p:grpSp>
      <p:grpSp>
        <p:nvGrpSpPr>
          <p:cNvPr id="9" name="Group 8">
            <a:extLst>
              <a:ext uri="{FF2B5EF4-FFF2-40B4-BE49-F238E27FC236}">
                <a16:creationId xmlns:a16="http://schemas.microsoft.com/office/drawing/2014/main" id="{83ECD938-4B7D-4C74-87D5-CE81BAA0C61B}"/>
              </a:ext>
            </a:extLst>
          </p:cNvPr>
          <p:cNvGrpSpPr/>
          <p:nvPr/>
        </p:nvGrpSpPr>
        <p:grpSpPr>
          <a:xfrm>
            <a:off x="987000" y="2416563"/>
            <a:ext cx="8424936" cy="710191"/>
            <a:chOff x="0" y="36295"/>
            <a:chExt cx="8424936" cy="936000"/>
          </a:xfrm>
        </p:grpSpPr>
        <p:sp>
          <p:nvSpPr>
            <p:cNvPr id="24" name="Rectangle: Rounded Corners 23">
              <a:extLst>
                <a:ext uri="{FF2B5EF4-FFF2-40B4-BE49-F238E27FC236}">
                  <a16:creationId xmlns:a16="http://schemas.microsoft.com/office/drawing/2014/main" id="{434EBD31-1919-47DA-9FEF-B0EE810B2951}"/>
                </a:ext>
              </a:extLst>
            </p:cNvPr>
            <p:cNvSpPr/>
            <p:nvPr/>
          </p:nvSpPr>
          <p:spPr>
            <a:xfrm>
              <a:off x="0" y="36295"/>
              <a:ext cx="8424936" cy="936000"/>
            </a:xfrm>
            <a:prstGeom prst="roundRect">
              <a:avLst/>
            </a:prstGeom>
            <a:solidFill>
              <a:srgbClr val="218455"/>
            </a:solidFill>
            <a:ln w="12700" cap="flat" cmpd="sng" algn="ctr">
              <a:solidFill>
                <a:sysClr val="window" lastClr="FFFFFF">
                  <a:hueOff val="0"/>
                  <a:satOff val="0"/>
                  <a:lumOff val="0"/>
                  <a:alphaOff val="0"/>
                </a:sysClr>
              </a:solidFill>
              <a:prstDash val="solid"/>
              <a:miter lim="800000"/>
            </a:ln>
            <a:effectLst/>
          </p:spPr>
        </p:sp>
        <p:sp>
          <p:nvSpPr>
            <p:cNvPr id="25" name="Rectangle: Rounded Corners 4">
              <a:extLst>
                <a:ext uri="{FF2B5EF4-FFF2-40B4-BE49-F238E27FC236}">
                  <a16:creationId xmlns:a16="http://schemas.microsoft.com/office/drawing/2014/main" id="{C874A7AB-9A67-4D87-9FF6-6D40F8F1DD8B}"/>
                </a:ext>
              </a:extLst>
            </p:cNvPr>
            <p:cNvSpPr txBox="1"/>
            <p:nvPr/>
          </p:nvSpPr>
          <p:spPr>
            <a:xfrm>
              <a:off x="45692" y="81987"/>
              <a:ext cx="8333552" cy="844616"/>
            </a:xfrm>
            <a:prstGeom prst="rect">
              <a:avLst/>
            </a:prstGeom>
            <a:noFill/>
            <a:ln>
              <a:noFill/>
            </a:ln>
            <a:effectLst/>
          </p:spPr>
          <p:txBody>
            <a:bodyPr spcFirstLastPara="0" vert="horz" wrap="square" lIns="91440" tIns="91440" rIns="91440" bIns="9144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ISO/TS 22002-3:2011	Prerequisites for farming</a:t>
              </a:r>
            </a:p>
          </p:txBody>
        </p:sp>
      </p:grpSp>
      <p:grpSp>
        <p:nvGrpSpPr>
          <p:cNvPr id="10" name="Group 9">
            <a:extLst>
              <a:ext uri="{FF2B5EF4-FFF2-40B4-BE49-F238E27FC236}">
                <a16:creationId xmlns:a16="http://schemas.microsoft.com/office/drawing/2014/main" id="{487FDCD9-499F-4A04-A851-691FF4349CAF}"/>
              </a:ext>
            </a:extLst>
          </p:cNvPr>
          <p:cNvGrpSpPr/>
          <p:nvPr/>
        </p:nvGrpSpPr>
        <p:grpSpPr>
          <a:xfrm>
            <a:off x="987444" y="3218274"/>
            <a:ext cx="8457928" cy="703287"/>
            <a:chOff x="0" y="33415"/>
            <a:chExt cx="8424936" cy="1179360"/>
          </a:xfrm>
        </p:grpSpPr>
        <p:sp>
          <p:nvSpPr>
            <p:cNvPr id="22" name="Rectangle: Rounded Corners 21">
              <a:extLst>
                <a:ext uri="{FF2B5EF4-FFF2-40B4-BE49-F238E27FC236}">
                  <a16:creationId xmlns:a16="http://schemas.microsoft.com/office/drawing/2014/main" id="{024D672A-0463-41B6-BE6F-73872AC4C277}"/>
                </a:ext>
              </a:extLst>
            </p:cNvPr>
            <p:cNvSpPr/>
            <p:nvPr/>
          </p:nvSpPr>
          <p:spPr>
            <a:xfrm>
              <a:off x="0" y="33415"/>
              <a:ext cx="8424936" cy="1179360"/>
            </a:xfrm>
            <a:prstGeom prst="roundRect">
              <a:avLst/>
            </a:prstGeom>
            <a:solidFill>
              <a:srgbClr val="218455"/>
            </a:solidFill>
            <a:ln w="12700" cap="flat" cmpd="sng" algn="ctr">
              <a:solidFill>
                <a:sysClr val="window" lastClr="FFFFFF">
                  <a:hueOff val="0"/>
                  <a:satOff val="0"/>
                  <a:lumOff val="0"/>
                  <a:alphaOff val="0"/>
                </a:sysClr>
              </a:solidFill>
              <a:prstDash val="solid"/>
              <a:miter lim="800000"/>
            </a:ln>
            <a:effectLst/>
          </p:spPr>
        </p:sp>
        <p:sp>
          <p:nvSpPr>
            <p:cNvPr id="23" name="Rectangle: Rounded Corners 4">
              <a:extLst>
                <a:ext uri="{FF2B5EF4-FFF2-40B4-BE49-F238E27FC236}">
                  <a16:creationId xmlns:a16="http://schemas.microsoft.com/office/drawing/2014/main" id="{60B76DBD-F14B-4B35-8EB7-B43B3CF0EC32}"/>
                </a:ext>
              </a:extLst>
            </p:cNvPr>
            <p:cNvSpPr txBox="1"/>
            <p:nvPr/>
          </p:nvSpPr>
          <p:spPr>
            <a:xfrm>
              <a:off x="57572" y="90987"/>
              <a:ext cx="8309792" cy="1064216"/>
            </a:xfrm>
            <a:prstGeom prst="rect">
              <a:avLst/>
            </a:prstGeom>
            <a:noFill/>
            <a:ln>
              <a:noFill/>
            </a:ln>
            <a:effectLst/>
          </p:spPr>
          <p:txBody>
            <a:bodyPr spcFirstLastPara="0" vert="horz" wrap="square" lIns="91440" tIns="91440" rIns="91440" bIns="9144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ISO/TS 22002-4:2013	Prerequisites for food packaging manufacturing</a:t>
              </a:r>
            </a:p>
          </p:txBody>
        </p:sp>
      </p:grpSp>
      <p:grpSp>
        <p:nvGrpSpPr>
          <p:cNvPr id="11" name="Group 10">
            <a:extLst>
              <a:ext uri="{FF2B5EF4-FFF2-40B4-BE49-F238E27FC236}">
                <a16:creationId xmlns:a16="http://schemas.microsoft.com/office/drawing/2014/main" id="{68019662-ADE1-4A4D-B033-8B6C0F2BDB20}"/>
              </a:ext>
            </a:extLst>
          </p:cNvPr>
          <p:cNvGrpSpPr/>
          <p:nvPr/>
        </p:nvGrpSpPr>
        <p:grpSpPr>
          <a:xfrm>
            <a:off x="1003939" y="3940519"/>
            <a:ext cx="8424936" cy="788731"/>
            <a:chOff x="0" y="3697890"/>
            <a:chExt cx="8424936" cy="788731"/>
          </a:xfrm>
        </p:grpSpPr>
        <p:sp>
          <p:nvSpPr>
            <p:cNvPr id="20" name="Rectangle: Rounded Corners 19">
              <a:extLst>
                <a:ext uri="{FF2B5EF4-FFF2-40B4-BE49-F238E27FC236}">
                  <a16:creationId xmlns:a16="http://schemas.microsoft.com/office/drawing/2014/main" id="{81BF47AF-34AC-4677-A662-8DB51D7021F3}"/>
                </a:ext>
              </a:extLst>
            </p:cNvPr>
            <p:cNvSpPr/>
            <p:nvPr/>
          </p:nvSpPr>
          <p:spPr>
            <a:xfrm>
              <a:off x="0" y="3745542"/>
              <a:ext cx="8424936" cy="741079"/>
            </a:xfrm>
            <a:prstGeom prst="roundRect">
              <a:avLst/>
            </a:prstGeom>
            <a:solidFill>
              <a:srgbClr val="218455"/>
            </a:solidFill>
            <a:ln w="12700" cap="flat" cmpd="sng" algn="ctr">
              <a:solidFill>
                <a:sysClr val="window" lastClr="FFFFFF">
                  <a:hueOff val="0"/>
                  <a:satOff val="0"/>
                  <a:lumOff val="0"/>
                  <a:alphaOff val="0"/>
                </a:sysClr>
              </a:solidFill>
              <a:prstDash val="solid"/>
              <a:miter lim="800000"/>
            </a:ln>
            <a:effectLst/>
          </p:spPr>
        </p:sp>
        <p:sp>
          <p:nvSpPr>
            <p:cNvPr id="21" name="Rectangle: Rounded Corners 4">
              <a:extLst>
                <a:ext uri="{FF2B5EF4-FFF2-40B4-BE49-F238E27FC236}">
                  <a16:creationId xmlns:a16="http://schemas.microsoft.com/office/drawing/2014/main" id="{DFF5CE80-41A2-44D9-AFFF-066969E19445}"/>
                </a:ext>
              </a:extLst>
            </p:cNvPr>
            <p:cNvSpPr txBox="1"/>
            <p:nvPr/>
          </p:nvSpPr>
          <p:spPr>
            <a:xfrm>
              <a:off x="36176" y="3697890"/>
              <a:ext cx="8352584" cy="668727"/>
            </a:xfrm>
            <a:prstGeom prst="rect">
              <a:avLst/>
            </a:prstGeom>
            <a:noFill/>
            <a:ln>
              <a:noFill/>
            </a:ln>
            <a:effectLst/>
          </p:spPr>
          <p:txBody>
            <a:bodyPr spcFirstLastPara="0" vert="horz" wrap="square" lIns="91440" tIns="91440" rIns="91440" bIns="9144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GB"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ISO/TS 22002-5:2019	Prerequisites for logistics</a:t>
              </a:r>
              <a:endParaRPr kumimoji="0" 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endParaRPr>
            </a:p>
          </p:txBody>
        </p:sp>
      </p:grpSp>
      <p:grpSp>
        <p:nvGrpSpPr>
          <p:cNvPr id="12" name="Group 11">
            <a:extLst>
              <a:ext uri="{FF2B5EF4-FFF2-40B4-BE49-F238E27FC236}">
                <a16:creationId xmlns:a16="http://schemas.microsoft.com/office/drawing/2014/main" id="{6A573EFC-3D6C-4BA0-90C3-F9601D5EC484}"/>
              </a:ext>
            </a:extLst>
          </p:cNvPr>
          <p:cNvGrpSpPr/>
          <p:nvPr/>
        </p:nvGrpSpPr>
        <p:grpSpPr>
          <a:xfrm>
            <a:off x="987000" y="4763960"/>
            <a:ext cx="8424936" cy="748754"/>
            <a:chOff x="0" y="3052960"/>
            <a:chExt cx="8424936" cy="748754"/>
          </a:xfrm>
        </p:grpSpPr>
        <p:sp>
          <p:nvSpPr>
            <p:cNvPr id="18" name="Rectangle: Rounded Corners 17">
              <a:extLst>
                <a:ext uri="{FF2B5EF4-FFF2-40B4-BE49-F238E27FC236}">
                  <a16:creationId xmlns:a16="http://schemas.microsoft.com/office/drawing/2014/main" id="{A426A88E-AC79-4E0E-8229-F93D6AA70DA0}"/>
                </a:ext>
              </a:extLst>
            </p:cNvPr>
            <p:cNvSpPr/>
            <p:nvPr/>
          </p:nvSpPr>
          <p:spPr>
            <a:xfrm>
              <a:off x="0" y="3052960"/>
              <a:ext cx="8424936" cy="748754"/>
            </a:xfrm>
            <a:prstGeom prst="roundRect">
              <a:avLst/>
            </a:prstGeom>
            <a:solidFill>
              <a:srgbClr val="218455"/>
            </a:solidFill>
            <a:ln w="12700" cap="flat" cmpd="sng" algn="ctr">
              <a:solidFill>
                <a:sysClr val="window" lastClr="FFFFFF">
                  <a:hueOff val="0"/>
                  <a:satOff val="0"/>
                  <a:lumOff val="0"/>
                  <a:alphaOff val="0"/>
                </a:sysClr>
              </a:solidFill>
              <a:prstDash val="solid"/>
              <a:miter lim="800000"/>
            </a:ln>
            <a:effectLst/>
          </p:spPr>
        </p:sp>
        <p:sp>
          <p:nvSpPr>
            <p:cNvPr id="19" name="Rectangle: Rounded Corners 4">
              <a:extLst>
                <a:ext uri="{FF2B5EF4-FFF2-40B4-BE49-F238E27FC236}">
                  <a16:creationId xmlns:a16="http://schemas.microsoft.com/office/drawing/2014/main" id="{CEA8978D-0E90-4A62-8D72-CBBA28BF0D1C}"/>
                </a:ext>
              </a:extLst>
            </p:cNvPr>
            <p:cNvSpPr txBox="1"/>
            <p:nvPr/>
          </p:nvSpPr>
          <p:spPr>
            <a:xfrm>
              <a:off x="36551" y="3089511"/>
              <a:ext cx="8351834" cy="675652"/>
            </a:xfrm>
            <a:prstGeom prst="rect">
              <a:avLst/>
            </a:prstGeom>
            <a:noFill/>
            <a:ln>
              <a:noFill/>
            </a:ln>
            <a:effectLst/>
          </p:spPr>
          <p:txBody>
            <a:bodyPr spcFirstLastPara="0" vert="horz" wrap="square" lIns="91440" tIns="91440" rIns="91440" bIns="9144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GB"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ISO/TS 22002-6:2016	Prerequisites for animal feed</a:t>
              </a:r>
              <a:endParaRPr kumimoji="0" 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endParaRPr>
            </a:p>
          </p:txBody>
        </p:sp>
      </p:grpSp>
      <p:grpSp>
        <p:nvGrpSpPr>
          <p:cNvPr id="13" name="Group 12">
            <a:extLst>
              <a:ext uri="{FF2B5EF4-FFF2-40B4-BE49-F238E27FC236}">
                <a16:creationId xmlns:a16="http://schemas.microsoft.com/office/drawing/2014/main" id="{F8404CBF-5979-4F40-86E4-F31BD383AC42}"/>
              </a:ext>
            </a:extLst>
          </p:cNvPr>
          <p:cNvGrpSpPr/>
          <p:nvPr/>
        </p:nvGrpSpPr>
        <p:grpSpPr>
          <a:xfrm>
            <a:off x="927101" y="5473488"/>
            <a:ext cx="8482094" cy="1047497"/>
            <a:chOff x="927101" y="5473488"/>
            <a:chExt cx="8482094" cy="1047497"/>
          </a:xfrm>
        </p:grpSpPr>
        <p:grpSp>
          <p:nvGrpSpPr>
            <p:cNvPr id="14" name="Group 13">
              <a:extLst>
                <a:ext uri="{FF2B5EF4-FFF2-40B4-BE49-F238E27FC236}">
                  <a16:creationId xmlns:a16="http://schemas.microsoft.com/office/drawing/2014/main" id="{3B7AA956-713D-42FB-9A29-5B68333A167B}"/>
                </a:ext>
              </a:extLst>
            </p:cNvPr>
            <p:cNvGrpSpPr/>
            <p:nvPr/>
          </p:nvGrpSpPr>
          <p:grpSpPr>
            <a:xfrm>
              <a:off x="927101" y="5473488"/>
              <a:ext cx="8482094" cy="760537"/>
              <a:chOff x="-57158" y="2120753"/>
              <a:chExt cx="8482094" cy="760537"/>
            </a:xfrm>
          </p:grpSpPr>
          <p:sp>
            <p:nvSpPr>
              <p:cNvPr id="16" name="Rectangle: Rounded Corners 15">
                <a:extLst>
                  <a:ext uri="{FF2B5EF4-FFF2-40B4-BE49-F238E27FC236}">
                    <a16:creationId xmlns:a16="http://schemas.microsoft.com/office/drawing/2014/main" id="{EAD45D53-5A49-40F0-BC69-8F06BF1F4DA4}"/>
                  </a:ext>
                </a:extLst>
              </p:cNvPr>
              <p:cNvSpPr/>
              <p:nvPr/>
            </p:nvSpPr>
            <p:spPr>
              <a:xfrm>
                <a:off x="0" y="2190172"/>
                <a:ext cx="8424936" cy="691118"/>
              </a:xfrm>
              <a:prstGeom prst="roundRect">
                <a:avLst/>
              </a:prstGeom>
              <a:solidFill>
                <a:srgbClr val="218455"/>
              </a:solidFill>
              <a:ln w="12700" cap="flat" cmpd="sng" algn="ctr">
                <a:solidFill>
                  <a:sysClr val="window" lastClr="FFFFFF">
                    <a:hueOff val="0"/>
                    <a:satOff val="0"/>
                    <a:lumOff val="0"/>
                    <a:alphaOff val="0"/>
                  </a:sysClr>
                </a:solidFill>
                <a:prstDash val="solid"/>
                <a:miter lim="800000"/>
              </a:ln>
              <a:effectLst/>
            </p:spPr>
          </p:sp>
          <p:sp>
            <p:nvSpPr>
              <p:cNvPr id="17" name="Rectangle: Rounded Corners 4">
                <a:extLst>
                  <a:ext uri="{FF2B5EF4-FFF2-40B4-BE49-F238E27FC236}">
                    <a16:creationId xmlns:a16="http://schemas.microsoft.com/office/drawing/2014/main" id="{556B635D-6A25-4877-A3A4-D051B8DC54A7}"/>
                  </a:ext>
                </a:extLst>
              </p:cNvPr>
              <p:cNvSpPr txBox="1"/>
              <p:nvPr/>
            </p:nvSpPr>
            <p:spPr>
              <a:xfrm>
                <a:off x="-57158" y="2120753"/>
                <a:ext cx="8357460" cy="623642"/>
              </a:xfrm>
              <a:prstGeom prst="rect">
                <a:avLst/>
              </a:prstGeom>
              <a:noFill/>
              <a:ln>
                <a:noFill/>
              </a:ln>
              <a:effectLst/>
            </p:spPr>
            <p:txBody>
              <a:bodyPr spcFirstLastPara="0" vert="horz" wrap="square" lIns="91440" tIns="91440" rIns="91440" bIns="9144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GB"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BSI/PAS 221:2013	Prerequisites for retail / supermarkets</a:t>
                </a:r>
                <a:endParaRPr kumimoji="0" 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endParaRPr>
              </a:p>
            </p:txBody>
          </p:sp>
        </p:grpSp>
        <p:sp>
          <p:nvSpPr>
            <p:cNvPr id="15" name="TextBox 1">
              <a:extLst>
                <a:ext uri="{FF2B5EF4-FFF2-40B4-BE49-F238E27FC236}">
                  <a16:creationId xmlns:a16="http://schemas.microsoft.com/office/drawing/2014/main" id="{B46D0B87-0736-427F-8060-0BD5F5243495}"/>
                </a:ext>
              </a:extLst>
            </p:cNvPr>
            <p:cNvSpPr txBox="1">
              <a:spLocks noChangeArrowheads="1"/>
            </p:cNvSpPr>
            <p:nvPr/>
          </p:nvSpPr>
          <p:spPr bwMode="auto">
            <a:xfrm>
              <a:off x="1056611" y="6244760"/>
              <a:ext cx="302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i="1">
                  <a:solidFill>
                    <a:schemeClr val="bg1"/>
                  </a:solidFill>
                  <a:latin typeface="Times New Roman" panose="02020603050405020304" pitchFamily="18" charset="0"/>
                  <a:ea typeface="MS PGothic" panose="020B0600070205080204" pitchFamily="34" charset="-128"/>
                </a:defRPr>
              </a:lvl1pPr>
              <a:lvl2pPr marL="742950" indent="-285750">
                <a:defRPr sz="3200" i="1">
                  <a:solidFill>
                    <a:schemeClr val="bg1"/>
                  </a:solidFill>
                  <a:latin typeface="Times New Roman" panose="02020603050405020304" pitchFamily="18" charset="0"/>
                  <a:ea typeface="MS PGothic" panose="020B0600070205080204" pitchFamily="34" charset="-128"/>
                </a:defRPr>
              </a:lvl2pPr>
              <a:lvl3pPr marL="1143000" indent="-228600">
                <a:defRPr sz="3200" i="1">
                  <a:solidFill>
                    <a:schemeClr val="bg1"/>
                  </a:solidFill>
                  <a:latin typeface="Times New Roman" panose="02020603050405020304" pitchFamily="18" charset="0"/>
                  <a:ea typeface="MS PGothic" panose="020B0600070205080204" pitchFamily="34" charset="-128"/>
                </a:defRPr>
              </a:lvl3pPr>
              <a:lvl4pPr marL="1600200" indent="-228600">
                <a:defRPr sz="3200" i="1">
                  <a:solidFill>
                    <a:schemeClr val="bg1"/>
                  </a:solidFill>
                  <a:latin typeface="Times New Roman" panose="02020603050405020304" pitchFamily="18" charset="0"/>
                  <a:ea typeface="MS PGothic" panose="020B0600070205080204" pitchFamily="34" charset="-128"/>
                </a:defRPr>
              </a:lvl4pPr>
              <a:lvl5pPr marL="2057400" indent="-228600">
                <a:defRPr sz="3200" i="1">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i="1">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i="1">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i="1">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i="1">
                  <a:solidFill>
                    <a:schemeClr val="bg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200" b="1" i="1" u="none" strike="noStrike" kern="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Extracted from FSSC 22000 TO library </a:t>
              </a:r>
            </a:p>
          </p:txBody>
        </p:sp>
      </p:grpSp>
      <p:sp>
        <p:nvSpPr>
          <p:cNvPr id="30" name="Title 1">
            <a:extLst>
              <a:ext uri="{FF2B5EF4-FFF2-40B4-BE49-F238E27FC236}">
                <a16:creationId xmlns:a16="http://schemas.microsoft.com/office/drawing/2014/main" id="{D664E8C7-F3B7-4EC9-9DE8-738AC7ECF75D}"/>
              </a:ext>
            </a:extLst>
          </p:cNvPr>
          <p:cNvSpPr txBox="1">
            <a:spLocks/>
          </p:cNvSpPr>
          <p:nvPr/>
        </p:nvSpPr>
        <p:spPr bwMode="auto">
          <a:xfrm>
            <a:off x="2476501" y="46034"/>
            <a:ext cx="8229600" cy="8067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S PGothic"/>
              </a:defRPr>
            </a:lvl1pPr>
            <a:lvl2pPr algn="ctr" rtl="0" eaLnBrk="0" fontAlgn="base" hangingPunct="0">
              <a:spcBef>
                <a:spcPct val="0"/>
              </a:spcBef>
              <a:spcAft>
                <a:spcPct val="0"/>
              </a:spcAft>
              <a:defRPr sz="4400">
                <a:solidFill>
                  <a:schemeClr val="tx2"/>
                </a:solidFill>
                <a:latin typeface="Arial" charset="0"/>
                <a:ea typeface="MS PGothic" pitchFamily="34" charset="-128"/>
                <a:cs typeface="MS PGothic"/>
              </a:defRPr>
            </a:lvl2pPr>
            <a:lvl3pPr algn="ctr" rtl="0" eaLnBrk="0" fontAlgn="base" hangingPunct="0">
              <a:spcBef>
                <a:spcPct val="0"/>
              </a:spcBef>
              <a:spcAft>
                <a:spcPct val="0"/>
              </a:spcAft>
              <a:defRPr sz="4400">
                <a:solidFill>
                  <a:schemeClr val="tx2"/>
                </a:solidFill>
                <a:latin typeface="Arial" charset="0"/>
                <a:ea typeface="MS PGothic" pitchFamily="34" charset="-128"/>
                <a:cs typeface="MS PGothic"/>
              </a:defRPr>
            </a:lvl3pPr>
            <a:lvl4pPr algn="ctr" rtl="0" eaLnBrk="0" fontAlgn="base" hangingPunct="0">
              <a:spcBef>
                <a:spcPct val="0"/>
              </a:spcBef>
              <a:spcAft>
                <a:spcPct val="0"/>
              </a:spcAft>
              <a:defRPr sz="4400">
                <a:solidFill>
                  <a:schemeClr val="tx2"/>
                </a:solidFill>
                <a:latin typeface="Arial" charset="0"/>
                <a:ea typeface="MS PGothic" pitchFamily="34" charset="-128"/>
                <a:cs typeface="MS PGothic"/>
              </a:defRPr>
            </a:lvl4pPr>
            <a:lvl5pPr algn="ctr" rtl="0" eaLnBrk="0" fontAlgn="base" hangingPunct="0">
              <a:spcBef>
                <a:spcPct val="0"/>
              </a:spcBef>
              <a:spcAft>
                <a:spcPct val="0"/>
              </a:spcAft>
              <a:defRPr sz="4400">
                <a:solidFill>
                  <a:schemeClr val="tx2"/>
                </a:solidFill>
                <a:latin typeface="Arial" charset="0"/>
                <a:ea typeface="MS PGothic" pitchFamily="34" charset="-128"/>
                <a:cs typeface="MS PGothic"/>
              </a:defRPr>
            </a:lvl5pPr>
            <a:lvl6pPr marL="457200" algn="ctr" rtl="0" fontAlgn="base">
              <a:spcBef>
                <a:spcPct val="0"/>
              </a:spcBef>
              <a:spcAft>
                <a:spcPct val="0"/>
              </a:spcAft>
              <a:defRPr sz="4400">
                <a:solidFill>
                  <a:schemeClr val="tx2"/>
                </a:solidFill>
                <a:latin typeface="Arial" charset="0"/>
                <a:ea typeface="MS PGothic" pitchFamily="34" charset="-128"/>
              </a:defRPr>
            </a:lvl6pPr>
            <a:lvl7pPr marL="914400" algn="ctr" rtl="0" fontAlgn="base">
              <a:spcBef>
                <a:spcPct val="0"/>
              </a:spcBef>
              <a:spcAft>
                <a:spcPct val="0"/>
              </a:spcAft>
              <a:defRPr sz="4400">
                <a:solidFill>
                  <a:schemeClr val="tx2"/>
                </a:solidFill>
                <a:latin typeface="Arial" charset="0"/>
                <a:ea typeface="MS PGothic" pitchFamily="34" charset="-128"/>
              </a:defRPr>
            </a:lvl7pPr>
            <a:lvl8pPr marL="1371600" algn="ctr" rtl="0" fontAlgn="base">
              <a:spcBef>
                <a:spcPct val="0"/>
              </a:spcBef>
              <a:spcAft>
                <a:spcPct val="0"/>
              </a:spcAft>
              <a:defRPr sz="4400">
                <a:solidFill>
                  <a:schemeClr val="tx2"/>
                </a:solidFill>
                <a:latin typeface="Arial" charset="0"/>
                <a:ea typeface="MS PGothic" pitchFamily="34" charset="-128"/>
              </a:defRPr>
            </a:lvl8pPr>
            <a:lvl9pPr marL="1828800" algn="ctr" rtl="0" fontAlgn="base">
              <a:spcBef>
                <a:spcPct val="0"/>
              </a:spcBef>
              <a:spcAft>
                <a:spcPct val="0"/>
              </a:spcAft>
              <a:defRPr sz="4400">
                <a:solidFill>
                  <a:schemeClr val="tx2"/>
                </a:solidFill>
                <a:latin typeface="Arial"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altLang="en-US" sz="4000" b="1" i="0" u="none" strike="noStrike" kern="0" cap="none" spc="0" normalizeH="0" baseline="0" noProof="0" dirty="0">
                <a:ln>
                  <a:noFill/>
                </a:ln>
                <a:solidFill>
                  <a:srgbClr val="FFFFFF"/>
                </a:solidFill>
                <a:effectLst/>
                <a:uLnTx/>
                <a:uFillTx/>
                <a:latin typeface="Times New Roman" panose="02020603050405020304" pitchFamily="18" charset="0"/>
                <a:ea typeface="MS PGothic"/>
                <a:cs typeface="Times New Roman" panose="02020603050405020304" pitchFamily="18" charset="0"/>
              </a:rPr>
              <a:t>Technical specifications</a:t>
            </a:r>
          </a:p>
        </p:txBody>
      </p:sp>
    </p:spTree>
    <p:extLst>
      <p:ext uri="{BB962C8B-B14F-4D97-AF65-F5344CB8AC3E}">
        <p14:creationId xmlns:p14="http://schemas.microsoft.com/office/powerpoint/2010/main" val="58929895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69A0EB-8C43-489A-8085-B67E8F59683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7" name="Titel 1">
            <a:extLst>
              <a:ext uri="{FF2B5EF4-FFF2-40B4-BE49-F238E27FC236}">
                <a16:creationId xmlns:a16="http://schemas.microsoft.com/office/drawing/2014/main" id="{7376D061-A334-476F-ABE9-4D2D5F91D2A8}"/>
              </a:ext>
            </a:extLst>
          </p:cNvPr>
          <p:cNvSpPr txBox="1">
            <a:spLocks/>
          </p:cNvSpPr>
          <p:nvPr/>
        </p:nvSpPr>
        <p:spPr>
          <a:xfrm>
            <a:off x="1498879" y="68252"/>
            <a:ext cx="9059330" cy="745067"/>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000" b="1" kern="1200">
                <a:solidFill>
                  <a:srgbClr val="218455"/>
                </a:solidFill>
                <a:latin typeface="Avenir Next Bold"/>
                <a:ea typeface="+mj-ea"/>
                <a:cs typeface="Avenir Next Bold"/>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FFFFFF"/>
                </a:solidFill>
                <a:effectLst/>
                <a:uLnTx/>
                <a:uFillTx/>
                <a:latin typeface="Times New Roman" panose="02020603050405020304" pitchFamily="18" charset="0"/>
                <a:ea typeface="MS PGothic"/>
                <a:cs typeface="Times New Roman" panose="02020603050405020304" pitchFamily="18" charset="0"/>
              </a:rPr>
              <a:t>FSSC 22000 </a:t>
            </a:r>
            <a:r>
              <a:rPr kumimoji="0" 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MS PGothic"/>
                <a:cs typeface="Times New Roman" panose="02020603050405020304" pitchFamily="18" charset="0"/>
              </a:rPr>
              <a:t>additional requirements</a:t>
            </a:r>
          </a:p>
        </p:txBody>
      </p:sp>
      <p:sp>
        <p:nvSpPr>
          <p:cNvPr id="3" name="Rectangle 2">
            <a:extLst>
              <a:ext uri="{FF2B5EF4-FFF2-40B4-BE49-F238E27FC236}">
                <a16:creationId xmlns:a16="http://schemas.microsoft.com/office/drawing/2014/main" id="{9265222F-E788-43E7-90AE-DB77EBC5A1AC}"/>
              </a:ext>
            </a:extLst>
          </p:cNvPr>
          <p:cNvSpPr/>
          <p:nvPr/>
        </p:nvSpPr>
        <p:spPr>
          <a:xfrm>
            <a:off x="867266" y="580445"/>
            <a:ext cx="10152668" cy="5260157"/>
          </a:xfrm>
          <a:prstGeom prst="rect">
            <a:avLst/>
          </a:prstGeom>
          <a:noFill/>
        </p:spPr>
      </p:sp>
      <p:sp>
        <p:nvSpPr>
          <p:cNvPr id="6" name="Freeform: Shape 5">
            <a:extLst>
              <a:ext uri="{FF2B5EF4-FFF2-40B4-BE49-F238E27FC236}">
                <a16:creationId xmlns:a16="http://schemas.microsoft.com/office/drawing/2014/main" id="{0D84F850-2E71-4F00-A57C-BC9A8201947F}"/>
              </a:ext>
            </a:extLst>
          </p:cNvPr>
          <p:cNvSpPr/>
          <p:nvPr/>
        </p:nvSpPr>
        <p:spPr>
          <a:xfrm>
            <a:off x="801278" y="1195327"/>
            <a:ext cx="10152668" cy="415283"/>
          </a:xfrm>
          <a:custGeom>
            <a:avLst/>
            <a:gdLst>
              <a:gd name="connsiteX0" fmla="*/ 0 w 10152668"/>
              <a:gd name="connsiteY0" fmla="*/ 64502 h 387002"/>
              <a:gd name="connsiteX1" fmla="*/ 64502 w 10152668"/>
              <a:gd name="connsiteY1" fmla="*/ 0 h 387002"/>
              <a:gd name="connsiteX2" fmla="*/ 10088166 w 10152668"/>
              <a:gd name="connsiteY2" fmla="*/ 0 h 387002"/>
              <a:gd name="connsiteX3" fmla="*/ 10152668 w 10152668"/>
              <a:gd name="connsiteY3" fmla="*/ 64502 h 387002"/>
              <a:gd name="connsiteX4" fmla="*/ 10152668 w 10152668"/>
              <a:gd name="connsiteY4" fmla="*/ 322500 h 387002"/>
              <a:gd name="connsiteX5" fmla="*/ 10088166 w 10152668"/>
              <a:gd name="connsiteY5" fmla="*/ 387002 h 387002"/>
              <a:gd name="connsiteX6" fmla="*/ 64502 w 10152668"/>
              <a:gd name="connsiteY6" fmla="*/ 387002 h 387002"/>
              <a:gd name="connsiteX7" fmla="*/ 0 w 10152668"/>
              <a:gd name="connsiteY7" fmla="*/ 322500 h 387002"/>
              <a:gd name="connsiteX8" fmla="*/ 0 w 10152668"/>
              <a:gd name="connsiteY8" fmla="*/ 64502 h 38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2668" h="387002">
                <a:moveTo>
                  <a:pt x="0" y="64502"/>
                </a:moveTo>
                <a:cubicBezTo>
                  <a:pt x="0" y="28879"/>
                  <a:pt x="28879" y="0"/>
                  <a:pt x="64502" y="0"/>
                </a:cubicBezTo>
                <a:lnTo>
                  <a:pt x="10088166" y="0"/>
                </a:lnTo>
                <a:cubicBezTo>
                  <a:pt x="10123789" y="0"/>
                  <a:pt x="10152668" y="28879"/>
                  <a:pt x="10152668" y="64502"/>
                </a:cubicBezTo>
                <a:lnTo>
                  <a:pt x="10152668" y="322500"/>
                </a:lnTo>
                <a:cubicBezTo>
                  <a:pt x="10152668" y="358123"/>
                  <a:pt x="10123789" y="387002"/>
                  <a:pt x="10088166" y="387002"/>
                </a:cubicBezTo>
                <a:lnTo>
                  <a:pt x="64502" y="387002"/>
                </a:lnTo>
                <a:cubicBezTo>
                  <a:pt x="28879" y="387002"/>
                  <a:pt x="0" y="358123"/>
                  <a:pt x="0" y="322500"/>
                </a:cubicBezTo>
                <a:lnTo>
                  <a:pt x="0" y="64502"/>
                </a:lnTo>
                <a:close/>
              </a:path>
            </a:pathLst>
          </a:custGeom>
          <a:solidFill>
            <a:srgbClr val="218455"/>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7472" tIns="87472" rIns="87472" bIns="87472"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1) </a:t>
            </a:r>
            <a:r>
              <a:rPr kumimoji="0" lang="nl-NL"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Management of services </a:t>
            </a:r>
            <a:r>
              <a:rPr kumimoji="0" lang="nl-NL" sz="1800" b="1" i="0" u="none" strike="noStrike" kern="1200" cap="none" spc="0" normalizeH="0" baseline="0" noProof="0" dirty="0" err="1">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and</a:t>
            </a:r>
            <a:r>
              <a:rPr kumimoji="0" lang="nl-NL"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 </a:t>
            </a:r>
            <a:r>
              <a:rPr kumimoji="0" lang="nl-NL" sz="1800" b="1" i="0" u="none" strike="noStrike" kern="1200" cap="none" spc="0" normalizeH="0" baseline="0" noProof="0" dirty="0" err="1">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purchased</a:t>
            </a:r>
            <a:r>
              <a:rPr kumimoji="0" lang="nl-NL"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 </a:t>
            </a:r>
            <a:r>
              <a:rPr kumimoji="0" lang="nl-NL" sz="1800" b="1" i="0" u="none" strike="noStrike" kern="1200" cap="none" spc="0" normalizeH="0" baseline="0" noProof="0" dirty="0" err="1">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materials</a:t>
            </a:r>
            <a:r>
              <a:rPr kumimoji="0" lang="nl-NL"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 </a:t>
            </a:r>
            <a:endParaRPr kumimoji="0" lang="en-US"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endParaRPr>
          </a:p>
        </p:txBody>
      </p:sp>
      <p:sp>
        <p:nvSpPr>
          <p:cNvPr id="36" name="Freeform: Shape 35">
            <a:extLst>
              <a:ext uri="{FF2B5EF4-FFF2-40B4-BE49-F238E27FC236}">
                <a16:creationId xmlns:a16="http://schemas.microsoft.com/office/drawing/2014/main" id="{3519D0C6-AA4F-4ADD-A180-B55AFA96BC22}"/>
              </a:ext>
            </a:extLst>
          </p:cNvPr>
          <p:cNvSpPr/>
          <p:nvPr/>
        </p:nvSpPr>
        <p:spPr>
          <a:xfrm>
            <a:off x="801278" y="1626050"/>
            <a:ext cx="10152668" cy="287032"/>
          </a:xfrm>
          <a:custGeom>
            <a:avLst/>
            <a:gdLst>
              <a:gd name="connsiteX0" fmla="*/ 0 w 10152668"/>
              <a:gd name="connsiteY0" fmla="*/ 51965 h 311786"/>
              <a:gd name="connsiteX1" fmla="*/ 51965 w 10152668"/>
              <a:gd name="connsiteY1" fmla="*/ 0 h 311786"/>
              <a:gd name="connsiteX2" fmla="*/ 10100703 w 10152668"/>
              <a:gd name="connsiteY2" fmla="*/ 0 h 311786"/>
              <a:gd name="connsiteX3" fmla="*/ 10152668 w 10152668"/>
              <a:gd name="connsiteY3" fmla="*/ 51965 h 311786"/>
              <a:gd name="connsiteX4" fmla="*/ 10152668 w 10152668"/>
              <a:gd name="connsiteY4" fmla="*/ 259821 h 311786"/>
              <a:gd name="connsiteX5" fmla="*/ 10100703 w 10152668"/>
              <a:gd name="connsiteY5" fmla="*/ 311786 h 311786"/>
              <a:gd name="connsiteX6" fmla="*/ 51965 w 10152668"/>
              <a:gd name="connsiteY6" fmla="*/ 311786 h 311786"/>
              <a:gd name="connsiteX7" fmla="*/ 0 w 10152668"/>
              <a:gd name="connsiteY7" fmla="*/ 259821 h 311786"/>
              <a:gd name="connsiteX8" fmla="*/ 0 w 10152668"/>
              <a:gd name="connsiteY8" fmla="*/ 51965 h 31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2668" h="311786">
                <a:moveTo>
                  <a:pt x="0" y="51965"/>
                </a:moveTo>
                <a:cubicBezTo>
                  <a:pt x="0" y="23266"/>
                  <a:pt x="23266" y="0"/>
                  <a:pt x="51965" y="0"/>
                </a:cubicBezTo>
                <a:lnTo>
                  <a:pt x="10100703" y="0"/>
                </a:lnTo>
                <a:cubicBezTo>
                  <a:pt x="10129402" y="0"/>
                  <a:pt x="10152668" y="23266"/>
                  <a:pt x="10152668" y="51965"/>
                </a:cubicBezTo>
                <a:lnTo>
                  <a:pt x="10152668" y="259821"/>
                </a:lnTo>
                <a:cubicBezTo>
                  <a:pt x="10152668" y="288520"/>
                  <a:pt x="10129402" y="311786"/>
                  <a:pt x="10100703" y="311786"/>
                </a:cubicBezTo>
                <a:lnTo>
                  <a:pt x="51965" y="311786"/>
                </a:lnTo>
                <a:cubicBezTo>
                  <a:pt x="23266" y="311786"/>
                  <a:pt x="0" y="288520"/>
                  <a:pt x="0" y="259821"/>
                </a:cubicBezTo>
                <a:lnTo>
                  <a:pt x="0" y="51965"/>
                </a:lnTo>
                <a:close/>
              </a:path>
            </a:pathLst>
          </a:custGeom>
          <a:solidFill>
            <a:srgbClr val="218455"/>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3800" tIns="83800" rIns="83800" bIns="8380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2) </a:t>
            </a:r>
            <a:r>
              <a:rPr kumimoji="0" lang="nl-NL"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Product </a:t>
            </a:r>
            <a:r>
              <a:rPr kumimoji="0" lang="en-US"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labelling</a:t>
            </a:r>
          </a:p>
        </p:txBody>
      </p:sp>
      <p:sp>
        <p:nvSpPr>
          <p:cNvPr id="37" name="Freeform: Shape 36">
            <a:extLst>
              <a:ext uri="{FF2B5EF4-FFF2-40B4-BE49-F238E27FC236}">
                <a16:creationId xmlns:a16="http://schemas.microsoft.com/office/drawing/2014/main" id="{7373DF47-ABCA-4AB3-B353-710560CC721C}"/>
              </a:ext>
            </a:extLst>
          </p:cNvPr>
          <p:cNvSpPr/>
          <p:nvPr/>
        </p:nvSpPr>
        <p:spPr>
          <a:xfrm>
            <a:off x="801278" y="1926085"/>
            <a:ext cx="10152668" cy="334570"/>
          </a:xfrm>
          <a:custGeom>
            <a:avLst/>
            <a:gdLst>
              <a:gd name="connsiteX0" fmla="*/ 0 w 10152668"/>
              <a:gd name="connsiteY0" fmla="*/ 51965 h 311786"/>
              <a:gd name="connsiteX1" fmla="*/ 51965 w 10152668"/>
              <a:gd name="connsiteY1" fmla="*/ 0 h 311786"/>
              <a:gd name="connsiteX2" fmla="*/ 10100703 w 10152668"/>
              <a:gd name="connsiteY2" fmla="*/ 0 h 311786"/>
              <a:gd name="connsiteX3" fmla="*/ 10152668 w 10152668"/>
              <a:gd name="connsiteY3" fmla="*/ 51965 h 311786"/>
              <a:gd name="connsiteX4" fmla="*/ 10152668 w 10152668"/>
              <a:gd name="connsiteY4" fmla="*/ 259821 h 311786"/>
              <a:gd name="connsiteX5" fmla="*/ 10100703 w 10152668"/>
              <a:gd name="connsiteY5" fmla="*/ 311786 h 311786"/>
              <a:gd name="connsiteX6" fmla="*/ 51965 w 10152668"/>
              <a:gd name="connsiteY6" fmla="*/ 311786 h 311786"/>
              <a:gd name="connsiteX7" fmla="*/ 0 w 10152668"/>
              <a:gd name="connsiteY7" fmla="*/ 259821 h 311786"/>
              <a:gd name="connsiteX8" fmla="*/ 0 w 10152668"/>
              <a:gd name="connsiteY8" fmla="*/ 51965 h 31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2668" h="311786">
                <a:moveTo>
                  <a:pt x="0" y="51965"/>
                </a:moveTo>
                <a:cubicBezTo>
                  <a:pt x="0" y="23266"/>
                  <a:pt x="23266" y="0"/>
                  <a:pt x="51965" y="0"/>
                </a:cubicBezTo>
                <a:lnTo>
                  <a:pt x="10100703" y="0"/>
                </a:lnTo>
                <a:cubicBezTo>
                  <a:pt x="10129402" y="0"/>
                  <a:pt x="10152668" y="23266"/>
                  <a:pt x="10152668" y="51965"/>
                </a:cubicBezTo>
                <a:lnTo>
                  <a:pt x="10152668" y="259821"/>
                </a:lnTo>
                <a:cubicBezTo>
                  <a:pt x="10152668" y="288520"/>
                  <a:pt x="10129402" y="311786"/>
                  <a:pt x="10100703" y="311786"/>
                </a:cubicBezTo>
                <a:lnTo>
                  <a:pt x="51965" y="311786"/>
                </a:lnTo>
                <a:cubicBezTo>
                  <a:pt x="23266" y="311786"/>
                  <a:pt x="0" y="288520"/>
                  <a:pt x="0" y="259821"/>
                </a:cubicBezTo>
                <a:lnTo>
                  <a:pt x="0" y="51965"/>
                </a:lnTo>
                <a:close/>
              </a:path>
            </a:pathLst>
          </a:custGeom>
          <a:solidFill>
            <a:srgbClr val="218455"/>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3800" tIns="83800" rIns="83800" bIns="8380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3) Food defense</a:t>
            </a:r>
          </a:p>
        </p:txBody>
      </p:sp>
      <p:sp>
        <p:nvSpPr>
          <p:cNvPr id="38" name="Freeform: Shape 37">
            <a:extLst>
              <a:ext uri="{FF2B5EF4-FFF2-40B4-BE49-F238E27FC236}">
                <a16:creationId xmlns:a16="http://schemas.microsoft.com/office/drawing/2014/main" id="{92B2FD0E-1825-45A9-B089-B1D96B26DD83}"/>
              </a:ext>
            </a:extLst>
          </p:cNvPr>
          <p:cNvSpPr/>
          <p:nvPr/>
        </p:nvSpPr>
        <p:spPr>
          <a:xfrm>
            <a:off x="801278" y="2274607"/>
            <a:ext cx="10152668" cy="334570"/>
          </a:xfrm>
          <a:custGeom>
            <a:avLst/>
            <a:gdLst>
              <a:gd name="connsiteX0" fmla="*/ 0 w 10152668"/>
              <a:gd name="connsiteY0" fmla="*/ 51965 h 311786"/>
              <a:gd name="connsiteX1" fmla="*/ 51965 w 10152668"/>
              <a:gd name="connsiteY1" fmla="*/ 0 h 311786"/>
              <a:gd name="connsiteX2" fmla="*/ 10100703 w 10152668"/>
              <a:gd name="connsiteY2" fmla="*/ 0 h 311786"/>
              <a:gd name="connsiteX3" fmla="*/ 10152668 w 10152668"/>
              <a:gd name="connsiteY3" fmla="*/ 51965 h 311786"/>
              <a:gd name="connsiteX4" fmla="*/ 10152668 w 10152668"/>
              <a:gd name="connsiteY4" fmla="*/ 259821 h 311786"/>
              <a:gd name="connsiteX5" fmla="*/ 10100703 w 10152668"/>
              <a:gd name="connsiteY5" fmla="*/ 311786 h 311786"/>
              <a:gd name="connsiteX6" fmla="*/ 51965 w 10152668"/>
              <a:gd name="connsiteY6" fmla="*/ 311786 h 311786"/>
              <a:gd name="connsiteX7" fmla="*/ 0 w 10152668"/>
              <a:gd name="connsiteY7" fmla="*/ 259821 h 311786"/>
              <a:gd name="connsiteX8" fmla="*/ 0 w 10152668"/>
              <a:gd name="connsiteY8" fmla="*/ 51965 h 31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2668" h="311786">
                <a:moveTo>
                  <a:pt x="0" y="51965"/>
                </a:moveTo>
                <a:cubicBezTo>
                  <a:pt x="0" y="23266"/>
                  <a:pt x="23266" y="0"/>
                  <a:pt x="51965" y="0"/>
                </a:cubicBezTo>
                <a:lnTo>
                  <a:pt x="10100703" y="0"/>
                </a:lnTo>
                <a:cubicBezTo>
                  <a:pt x="10129402" y="0"/>
                  <a:pt x="10152668" y="23266"/>
                  <a:pt x="10152668" y="51965"/>
                </a:cubicBezTo>
                <a:lnTo>
                  <a:pt x="10152668" y="259821"/>
                </a:lnTo>
                <a:cubicBezTo>
                  <a:pt x="10152668" y="288520"/>
                  <a:pt x="10129402" y="311786"/>
                  <a:pt x="10100703" y="311786"/>
                </a:cubicBezTo>
                <a:lnTo>
                  <a:pt x="51965" y="311786"/>
                </a:lnTo>
                <a:cubicBezTo>
                  <a:pt x="23266" y="311786"/>
                  <a:pt x="0" y="288520"/>
                  <a:pt x="0" y="259821"/>
                </a:cubicBezTo>
                <a:lnTo>
                  <a:pt x="0" y="51965"/>
                </a:lnTo>
                <a:close/>
              </a:path>
            </a:pathLst>
          </a:custGeom>
          <a:solidFill>
            <a:srgbClr val="218455"/>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3800" tIns="83800" rIns="83800" bIns="8380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4) Food fraud mitigation</a:t>
            </a:r>
          </a:p>
        </p:txBody>
      </p:sp>
      <p:sp>
        <p:nvSpPr>
          <p:cNvPr id="39" name="Freeform: Shape 38">
            <a:extLst>
              <a:ext uri="{FF2B5EF4-FFF2-40B4-BE49-F238E27FC236}">
                <a16:creationId xmlns:a16="http://schemas.microsoft.com/office/drawing/2014/main" id="{7287E76D-CF28-48F8-A96B-87DD20F1DC26}"/>
              </a:ext>
            </a:extLst>
          </p:cNvPr>
          <p:cNvSpPr/>
          <p:nvPr/>
        </p:nvSpPr>
        <p:spPr>
          <a:xfrm>
            <a:off x="801278" y="2620078"/>
            <a:ext cx="10152668" cy="334570"/>
          </a:xfrm>
          <a:custGeom>
            <a:avLst/>
            <a:gdLst>
              <a:gd name="connsiteX0" fmla="*/ 0 w 10152668"/>
              <a:gd name="connsiteY0" fmla="*/ 51965 h 311786"/>
              <a:gd name="connsiteX1" fmla="*/ 51965 w 10152668"/>
              <a:gd name="connsiteY1" fmla="*/ 0 h 311786"/>
              <a:gd name="connsiteX2" fmla="*/ 10100703 w 10152668"/>
              <a:gd name="connsiteY2" fmla="*/ 0 h 311786"/>
              <a:gd name="connsiteX3" fmla="*/ 10152668 w 10152668"/>
              <a:gd name="connsiteY3" fmla="*/ 51965 h 311786"/>
              <a:gd name="connsiteX4" fmla="*/ 10152668 w 10152668"/>
              <a:gd name="connsiteY4" fmla="*/ 259821 h 311786"/>
              <a:gd name="connsiteX5" fmla="*/ 10100703 w 10152668"/>
              <a:gd name="connsiteY5" fmla="*/ 311786 h 311786"/>
              <a:gd name="connsiteX6" fmla="*/ 51965 w 10152668"/>
              <a:gd name="connsiteY6" fmla="*/ 311786 h 311786"/>
              <a:gd name="connsiteX7" fmla="*/ 0 w 10152668"/>
              <a:gd name="connsiteY7" fmla="*/ 259821 h 311786"/>
              <a:gd name="connsiteX8" fmla="*/ 0 w 10152668"/>
              <a:gd name="connsiteY8" fmla="*/ 51965 h 31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2668" h="311786">
                <a:moveTo>
                  <a:pt x="0" y="51965"/>
                </a:moveTo>
                <a:cubicBezTo>
                  <a:pt x="0" y="23266"/>
                  <a:pt x="23266" y="0"/>
                  <a:pt x="51965" y="0"/>
                </a:cubicBezTo>
                <a:lnTo>
                  <a:pt x="10100703" y="0"/>
                </a:lnTo>
                <a:cubicBezTo>
                  <a:pt x="10129402" y="0"/>
                  <a:pt x="10152668" y="23266"/>
                  <a:pt x="10152668" y="51965"/>
                </a:cubicBezTo>
                <a:lnTo>
                  <a:pt x="10152668" y="259821"/>
                </a:lnTo>
                <a:cubicBezTo>
                  <a:pt x="10152668" y="288520"/>
                  <a:pt x="10129402" y="311786"/>
                  <a:pt x="10100703" y="311786"/>
                </a:cubicBezTo>
                <a:lnTo>
                  <a:pt x="51965" y="311786"/>
                </a:lnTo>
                <a:cubicBezTo>
                  <a:pt x="23266" y="311786"/>
                  <a:pt x="0" y="288520"/>
                  <a:pt x="0" y="259821"/>
                </a:cubicBezTo>
                <a:lnTo>
                  <a:pt x="0" y="51965"/>
                </a:lnTo>
                <a:close/>
              </a:path>
            </a:pathLst>
          </a:custGeom>
          <a:solidFill>
            <a:srgbClr val="218455"/>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3800" tIns="83800" rIns="83800" bIns="8380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5) Logo use</a:t>
            </a:r>
          </a:p>
        </p:txBody>
      </p:sp>
      <p:sp>
        <p:nvSpPr>
          <p:cNvPr id="40" name="Freeform: Shape 39">
            <a:extLst>
              <a:ext uri="{FF2B5EF4-FFF2-40B4-BE49-F238E27FC236}">
                <a16:creationId xmlns:a16="http://schemas.microsoft.com/office/drawing/2014/main" id="{4A824659-E466-446C-BF96-AF784503F8A3}"/>
              </a:ext>
            </a:extLst>
          </p:cNvPr>
          <p:cNvSpPr/>
          <p:nvPr/>
        </p:nvSpPr>
        <p:spPr>
          <a:xfrm>
            <a:off x="801278" y="2954197"/>
            <a:ext cx="10152668" cy="334570"/>
          </a:xfrm>
          <a:custGeom>
            <a:avLst/>
            <a:gdLst>
              <a:gd name="connsiteX0" fmla="*/ 0 w 10152668"/>
              <a:gd name="connsiteY0" fmla="*/ 51965 h 311786"/>
              <a:gd name="connsiteX1" fmla="*/ 51965 w 10152668"/>
              <a:gd name="connsiteY1" fmla="*/ 0 h 311786"/>
              <a:gd name="connsiteX2" fmla="*/ 10100703 w 10152668"/>
              <a:gd name="connsiteY2" fmla="*/ 0 h 311786"/>
              <a:gd name="connsiteX3" fmla="*/ 10152668 w 10152668"/>
              <a:gd name="connsiteY3" fmla="*/ 51965 h 311786"/>
              <a:gd name="connsiteX4" fmla="*/ 10152668 w 10152668"/>
              <a:gd name="connsiteY4" fmla="*/ 259821 h 311786"/>
              <a:gd name="connsiteX5" fmla="*/ 10100703 w 10152668"/>
              <a:gd name="connsiteY5" fmla="*/ 311786 h 311786"/>
              <a:gd name="connsiteX6" fmla="*/ 51965 w 10152668"/>
              <a:gd name="connsiteY6" fmla="*/ 311786 h 311786"/>
              <a:gd name="connsiteX7" fmla="*/ 0 w 10152668"/>
              <a:gd name="connsiteY7" fmla="*/ 259821 h 311786"/>
              <a:gd name="connsiteX8" fmla="*/ 0 w 10152668"/>
              <a:gd name="connsiteY8" fmla="*/ 51965 h 31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2668" h="311786">
                <a:moveTo>
                  <a:pt x="0" y="51965"/>
                </a:moveTo>
                <a:cubicBezTo>
                  <a:pt x="0" y="23266"/>
                  <a:pt x="23266" y="0"/>
                  <a:pt x="51965" y="0"/>
                </a:cubicBezTo>
                <a:lnTo>
                  <a:pt x="10100703" y="0"/>
                </a:lnTo>
                <a:cubicBezTo>
                  <a:pt x="10129402" y="0"/>
                  <a:pt x="10152668" y="23266"/>
                  <a:pt x="10152668" y="51965"/>
                </a:cubicBezTo>
                <a:lnTo>
                  <a:pt x="10152668" y="259821"/>
                </a:lnTo>
                <a:cubicBezTo>
                  <a:pt x="10152668" y="288520"/>
                  <a:pt x="10129402" y="311786"/>
                  <a:pt x="10100703" y="311786"/>
                </a:cubicBezTo>
                <a:lnTo>
                  <a:pt x="51965" y="311786"/>
                </a:lnTo>
                <a:cubicBezTo>
                  <a:pt x="23266" y="311786"/>
                  <a:pt x="0" y="288520"/>
                  <a:pt x="0" y="259821"/>
                </a:cubicBezTo>
                <a:lnTo>
                  <a:pt x="0" y="51965"/>
                </a:lnTo>
                <a:close/>
              </a:path>
            </a:pathLst>
          </a:custGeom>
          <a:solidFill>
            <a:srgbClr val="218455"/>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3800" tIns="83800" rIns="83800" bIns="8380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6) </a:t>
            </a:r>
            <a:r>
              <a:rPr kumimoji="0" lang="en-NZ"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Management of allergens (Food chain categories C, E, FI, G, I &amp; K)</a:t>
            </a:r>
            <a:endParaRPr kumimoji="0" lang="en-US"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endParaRPr>
          </a:p>
        </p:txBody>
      </p:sp>
      <p:sp>
        <p:nvSpPr>
          <p:cNvPr id="41" name="Freeform: Shape 40">
            <a:extLst>
              <a:ext uri="{FF2B5EF4-FFF2-40B4-BE49-F238E27FC236}">
                <a16:creationId xmlns:a16="http://schemas.microsoft.com/office/drawing/2014/main" id="{812AE18C-31DC-462E-823F-28D9B3B5328C}"/>
              </a:ext>
            </a:extLst>
          </p:cNvPr>
          <p:cNvSpPr/>
          <p:nvPr/>
        </p:nvSpPr>
        <p:spPr>
          <a:xfrm>
            <a:off x="801278" y="3269897"/>
            <a:ext cx="10152668" cy="334570"/>
          </a:xfrm>
          <a:custGeom>
            <a:avLst/>
            <a:gdLst>
              <a:gd name="connsiteX0" fmla="*/ 0 w 10152668"/>
              <a:gd name="connsiteY0" fmla="*/ 51965 h 311786"/>
              <a:gd name="connsiteX1" fmla="*/ 51965 w 10152668"/>
              <a:gd name="connsiteY1" fmla="*/ 0 h 311786"/>
              <a:gd name="connsiteX2" fmla="*/ 10100703 w 10152668"/>
              <a:gd name="connsiteY2" fmla="*/ 0 h 311786"/>
              <a:gd name="connsiteX3" fmla="*/ 10152668 w 10152668"/>
              <a:gd name="connsiteY3" fmla="*/ 51965 h 311786"/>
              <a:gd name="connsiteX4" fmla="*/ 10152668 w 10152668"/>
              <a:gd name="connsiteY4" fmla="*/ 259821 h 311786"/>
              <a:gd name="connsiteX5" fmla="*/ 10100703 w 10152668"/>
              <a:gd name="connsiteY5" fmla="*/ 311786 h 311786"/>
              <a:gd name="connsiteX6" fmla="*/ 51965 w 10152668"/>
              <a:gd name="connsiteY6" fmla="*/ 311786 h 311786"/>
              <a:gd name="connsiteX7" fmla="*/ 0 w 10152668"/>
              <a:gd name="connsiteY7" fmla="*/ 259821 h 311786"/>
              <a:gd name="connsiteX8" fmla="*/ 0 w 10152668"/>
              <a:gd name="connsiteY8" fmla="*/ 51965 h 31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2668" h="311786">
                <a:moveTo>
                  <a:pt x="0" y="51965"/>
                </a:moveTo>
                <a:cubicBezTo>
                  <a:pt x="0" y="23266"/>
                  <a:pt x="23266" y="0"/>
                  <a:pt x="51965" y="0"/>
                </a:cubicBezTo>
                <a:lnTo>
                  <a:pt x="10100703" y="0"/>
                </a:lnTo>
                <a:cubicBezTo>
                  <a:pt x="10129402" y="0"/>
                  <a:pt x="10152668" y="23266"/>
                  <a:pt x="10152668" y="51965"/>
                </a:cubicBezTo>
                <a:lnTo>
                  <a:pt x="10152668" y="259821"/>
                </a:lnTo>
                <a:cubicBezTo>
                  <a:pt x="10152668" y="288520"/>
                  <a:pt x="10129402" y="311786"/>
                  <a:pt x="10100703" y="311786"/>
                </a:cubicBezTo>
                <a:lnTo>
                  <a:pt x="51965" y="311786"/>
                </a:lnTo>
                <a:cubicBezTo>
                  <a:pt x="23266" y="311786"/>
                  <a:pt x="0" y="288520"/>
                  <a:pt x="0" y="259821"/>
                </a:cubicBezTo>
                <a:lnTo>
                  <a:pt x="0" y="51965"/>
                </a:lnTo>
                <a:close/>
              </a:path>
            </a:pathLst>
          </a:custGeom>
          <a:solidFill>
            <a:srgbClr val="218455"/>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3800" tIns="83800" rIns="83800" bIns="8380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7) </a:t>
            </a:r>
            <a:r>
              <a:rPr kumimoji="0" lang="en-NZ"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Environmental monitoring (Food chain categories C, I &amp; K)</a:t>
            </a:r>
            <a:endParaRPr kumimoji="0" lang="en-US"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endParaRPr>
          </a:p>
        </p:txBody>
      </p:sp>
      <p:sp>
        <p:nvSpPr>
          <p:cNvPr id="42" name="Freeform: Shape 41">
            <a:extLst>
              <a:ext uri="{FF2B5EF4-FFF2-40B4-BE49-F238E27FC236}">
                <a16:creationId xmlns:a16="http://schemas.microsoft.com/office/drawing/2014/main" id="{C15D52A9-7658-402E-8C04-D939989E007B}"/>
              </a:ext>
            </a:extLst>
          </p:cNvPr>
          <p:cNvSpPr/>
          <p:nvPr/>
        </p:nvSpPr>
        <p:spPr>
          <a:xfrm>
            <a:off x="801278" y="3603136"/>
            <a:ext cx="10152668" cy="334570"/>
          </a:xfrm>
          <a:custGeom>
            <a:avLst/>
            <a:gdLst>
              <a:gd name="connsiteX0" fmla="*/ 0 w 10152668"/>
              <a:gd name="connsiteY0" fmla="*/ 51965 h 311786"/>
              <a:gd name="connsiteX1" fmla="*/ 51965 w 10152668"/>
              <a:gd name="connsiteY1" fmla="*/ 0 h 311786"/>
              <a:gd name="connsiteX2" fmla="*/ 10100703 w 10152668"/>
              <a:gd name="connsiteY2" fmla="*/ 0 h 311786"/>
              <a:gd name="connsiteX3" fmla="*/ 10152668 w 10152668"/>
              <a:gd name="connsiteY3" fmla="*/ 51965 h 311786"/>
              <a:gd name="connsiteX4" fmla="*/ 10152668 w 10152668"/>
              <a:gd name="connsiteY4" fmla="*/ 259821 h 311786"/>
              <a:gd name="connsiteX5" fmla="*/ 10100703 w 10152668"/>
              <a:gd name="connsiteY5" fmla="*/ 311786 h 311786"/>
              <a:gd name="connsiteX6" fmla="*/ 51965 w 10152668"/>
              <a:gd name="connsiteY6" fmla="*/ 311786 h 311786"/>
              <a:gd name="connsiteX7" fmla="*/ 0 w 10152668"/>
              <a:gd name="connsiteY7" fmla="*/ 259821 h 311786"/>
              <a:gd name="connsiteX8" fmla="*/ 0 w 10152668"/>
              <a:gd name="connsiteY8" fmla="*/ 51965 h 31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2668" h="311786">
                <a:moveTo>
                  <a:pt x="0" y="51965"/>
                </a:moveTo>
                <a:cubicBezTo>
                  <a:pt x="0" y="23266"/>
                  <a:pt x="23266" y="0"/>
                  <a:pt x="51965" y="0"/>
                </a:cubicBezTo>
                <a:lnTo>
                  <a:pt x="10100703" y="0"/>
                </a:lnTo>
                <a:cubicBezTo>
                  <a:pt x="10129402" y="0"/>
                  <a:pt x="10152668" y="23266"/>
                  <a:pt x="10152668" y="51965"/>
                </a:cubicBezTo>
                <a:lnTo>
                  <a:pt x="10152668" y="259821"/>
                </a:lnTo>
                <a:cubicBezTo>
                  <a:pt x="10152668" y="288520"/>
                  <a:pt x="10129402" y="311786"/>
                  <a:pt x="10100703" y="311786"/>
                </a:cubicBezTo>
                <a:lnTo>
                  <a:pt x="51965" y="311786"/>
                </a:lnTo>
                <a:cubicBezTo>
                  <a:pt x="23266" y="311786"/>
                  <a:pt x="0" y="288520"/>
                  <a:pt x="0" y="259821"/>
                </a:cubicBezTo>
                <a:lnTo>
                  <a:pt x="0" y="51965"/>
                </a:lnTo>
                <a:close/>
              </a:path>
            </a:pathLst>
          </a:custGeom>
          <a:solidFill>
            <a:srgbClr val="218455"/>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3800" tIns="83800" rIns="83800" bIns="8380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8) </a:t>
            </a:r>
            <a:r>
              <a:rPr kumimoji="0" lang="en-NZ"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Formulation of products (Food chain category D)</a:t>
            </a:r>
            <a:endParaRPr kumimoji="0" lang="en-US"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endParaRPr>
          </a:p>
        </p:txBody>
      </p:sp>
      <p:sp>
        <p:nvSpPr>
          <p:cNvPr id="43" name="Freeform: Shape 42">
            <a:extLst>
              <a:ext uri="{FF2B5EF4-FFF2-40B4-BE49-F238E27FC236}">
                <a16:creationId xmlns:a16="http://schemas.microsoft.com/office/drawing/2014/main" id="{D079D28F-C727-4594-8F77-96E93621BD24}"/>
              </a:ext>
            </a:extLst>
          </p:cNvPr>
          <p:cNvSpPr/>
          <p:nvPr/>
        </p:nvSpPr>
        <p:spPr>
          <a:xfrm>
            <a:off x="801278" y="3917505"/>
            <a:ext cx="10152668" cy="334570"/>
          </a:xfrm>
          <a:custGeom>
            <a:avLst/>
            <a:gdLst>
              <a:gd name="connsiteX0" fmla="*/ 0 w 10152668"/>
              <a:gd name="connsiteY0" fmla="*/ 51965 h 311786"/>
              <a:gd name="connsiteX1" fmla="*/ 51965 w 10152668"/>
              <a:gd name="connsiteY1" fmla="*/ 0 h 311786"/>
              <a:gd name="connsiteX2" fmla="*/ 10100703 w 10152668"/>
              <a:gd name="connsiteY2" fmla="*/ 0 h 311786"/>
              <a:gd name="connsiteX3" fmla="*/ 10152668 w 10152668"/>
              <a:gd name="connsiteY3" fmla="*/ 51965 h 311786"/>
              <a:gd name="connsiteX4" fmla="*/ 10152668 w 10152668"/>
              <a:gd name="connsiteY4" fmla="*/ 259821 h 311786"/>
              <a:gd name="connsiteX5" fmla="*/ 10100703 w 10152668"/>
              <a:gd name="connsiteY5" fmla="*/ 311786 h 311786"/>
              <a:gd name="connsiteX6" fmla="*/ 51965 w 10152668"/>
              <a:gd name="connsiteY6" fmla="*/ 311786 h 311786"/>
              <a:gd name="connsiteX7" fmla="*/ 0 w 10152668"/>
              <a:gd name="connsiteY7" fmla="*/ 259821 h 311786"/>
              <a:gd name="connsiteX8" fmla="*/ 0 w 10152668"/>
              <a:gd name="connsiteY8" fmla="*/ 51965 h 31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2668" h="311786">
                <a:moveTo>
                  <a:pt x="0" y="51965"/>
                </a:moveTo>
                <a:cubicBezTo>
                  <a:pt x="0" y="23266"/>
                  <a:pt x="23266" y="0"/>
                  <a:pt x="51965" y="0"/>
                </a:cubicBezTo>
                <a:lnTo>
                  <a:pt x="10100703" y="0"/>
                </a:lnTo>
                <a:cubicBezTo>
                  <a:pt x="10129402" y="0"/>
                  <a:pt x="10152668" y="23266"/>
                  <a:pt x="10152668" y="51965"/>
                </a:cubicBezTo>
                <a:lnTo>
                  <a:pt x="10152668" y="259821"/>
                </a:lnTo>
                <a:cubicBezTo>
                  <a:pt x="10152668" y="288520"/>
                  <a:pt x="10129402" y="311786"/>
                  <a:pt x="10100703" y="311786"/>
                </a:cubicBezTo>
                <a:lnTo>
                  <a:pt x="51965" y="311786"/>
                </a:lnTo>
                <a:cubicBezTo>
                  <a:pt x="23266" y="311786"/>
                  <a:pt x="0" y="288520"/>
                  <a:pt x="0" y="259821"/>
                </a:cubicBezTo>
                <a:lnTo>
                  <a:pt x="0" y="51965"/>
                </a:lnTo>
                <a:close/>
              </a:path>
            </a:pathLst>
          </a:custGeom>
          <a:solidFill>
            <a:srgbClr val="218455"/>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3800" tIns="83800" rIns="83800" bIns="8380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9) </a:t>
            </a:r>
            <a:r>
              <a:rPr kumimoji="0" lang="en-NZ"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Transport and delivery (Food chain category FI)</a:t>
            </a:r>
            <a:endParaRPr kumimoji="0" lang="en-US"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endParaRPr>
          </a:p>
        </p:txBody>
      </p:sp>
      <p:sp>
        <p:nvSpPr>
          <p:cNvPr id="44" name="Freeform: Shape 43">
            <a:extLst>
              <a:ext uri="{FF2B5EF4-FFF2-40B4-BE49-F238E27FC236}">
                <a16:creationId xmlns:a16="http://schemas.microsoft.com/office/drawing/2014/main" id="{631F1723-E2B7-48DC-B0EB-5A0C03348754}"/>
              </a:ext>
            </a:extLst>
          </p:cNvPr>
          <p:cNvSpPr/>
          <p:nvPr/>
        </p:nvSpPr>
        <p:spPr>
          <a:xfrm>
            <a:off x="801278" y="4271825"/>
            <a:ext cx="10152668" cy="334570"/>
          </a:xfrm>
          <a:custGeom>
            <a:avLst/>
            <a:gdLst>
              <a:gd name="connsiteX0" fmla="*/ 0 w 10152668"/>
              <a:gd name="connsiteY0" fmla="*/ 51965 h 311786"/>
              <a:gd name="connsiteX1" fmla="*/ 51965 w 10152668"/>
              <a:gd name="connsiteY1" fmla="*/ 0 h 311786"/>
              <a:gd name="connsiteX2" fmla="*/ 10100703 w 10152668"/>
              <a:gd name="connsiteY2" fmla="*/ 0 h 311786"/>
              <a:gd name="connsiteX3" fmla="*/ 10152668 w 10152668"/>
              <a:gd name="connsiteY3" fmla="*/ 51965 h 311786"/>
              <a:gd name="connsiteX4" fmla="*/ 10152668 w 10152668"/>
              <a:gd name="connsiteY4" fmla="*/ 259821 h 311786"/>
              <a:gd name="connsiteX5" fmla="*/ 10100703 w 10152668"/>
              <a:gd name="connsiteY5" fmla="*/ 311786 h 311786"/>
              <a:gd name="connsiteX6" fmla="*/ 51965 w 10152668"/>
              <a:gd name="connsiteY6" fmla="*/ 311786 h 311786"/>
              <a:gd name="connsiteX7" fmla="*/ 0 w 10152668"/>
              <a:gd name="connsiteY7" fmla="*/ 259821 h 311786"/>
              <a:gd name="connsiteX8" fmla="*/ 0 w 10152668"/>
              <a:gd name="connsiteY8" fmla="*/ 51965 h 31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2668" h="311786">
                <a:moveTo>
                  <a:pt x="0" y="51965"/>
                </a:moveTo>
                <a:cubicBezTo>
                  <a:pt x="0" y="23266"/>
                  <a:pt x="23266" y="0"/>
                  <a:pt x="51965" y="0"/>
                </a:cubicBezTo>
                <a:lnTo>
                  <a:pt x="10100703" y="0"/>
                </a:lnTo>
                <a:cubicBezTo>
                  <a:pt x="10129402" y="0"/>
                  <a:pt x="10152668" y="23266"/>
                  <a:pt x="10152668" y="51965"/>
                </a:cubicBezTo>
                <a:lnTo>
                  <a:pt x="10152668" y="259821"/>
                </a:lnTo>
                <a:cubicBezTo>
                  <a:pt x="10152668" y="288520"/>
                  <a:pt x="10129402" y="311786"/>
                  <a:pt x="10100703" y="311786"/>
                </a:cubicBezTo>
                <a:lnTo>
                  <a:pt x="51965" y="311786"/>
                </a:lnTo>
                <a:cubicBezTo>
                  <a:pt x="23266" y="311786"/>
                  <a:pt x="0" y="288520"/>
                  <a:pt x="0" y="259821"/>
                </a:cubicBezTo>
                <a:lnTo>
                  <a:pt x="0" y="51965"/>
                </a:lnTo>
                <a:close/>
              </a:path>
            </a:pathLst>
          </a:custGeom>
          <a:solidFill>
            <a:srgbClr val="218455"/>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3800" tIns="83800" rIns="83800" bIns="8380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10) Storage and Warehousing </a:t>
            </a:r>
            <a:r>
              <a:rPr kumimoji="0" lang="en-US" sz="1800" b="1" i="0" u="none" strike="noStrike" kern="1200" cap="small"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a:t>
            </a:r>
            <a:r>
              <a:rPr kumimoji="0" lang="en-US"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All Food Chain Categories)</a:t>
            </a:r>
          </a:p>
        </p:txBody>
      </p:sp>
      <p:sp>
        <p:nvSpPr>
          <p:cNvPr id="45" name="Freeform: Shape 44">
            <a:extLst>
              <a:ext uri="{FF2B5EF4-FFF2-40B4-BE49-F238E27FC236}">
                <a16:creationId xmlns:a16="http://schemas.microsoft.com/office/drawing/2014/main" id="{CB025ED9-51B5-46CC-A8B5-A684A26AF22F}"/>
              </a:ext>
            </a:extLst>
          </p:cNvPr>
          <p:cNvSpPr/>
          <p:nvPr/>
        </p:nvSpPr>
        <p:spPr>
          <a:xfrm>
            <a:off x="801278" y="4609754"/>
            <a:ext cx="10152668" cy="334570"/>
          </a:xfrm>
          <a:custGeom>
            <a:avLst/>
            <a:gdLst>
              <a:gd name="connsiteX0" fmla="*/ 0 w 10152668"/>
              <a:gd name="connsiteY0" fmla="*/ 51965 h 311786"/>
              <a:gd name="connsiteX1" fmla="*/ 51965 w 10152668"/>
              <a:gd name="connsiteY1" fmla="*/ 0 h 311786"/>
              <a:gd name="connsiteX2" fmla="*/ 10100703 w 10152668"/>
              <a:gd name="connsiteY2" fmla="*/ 0 h 311786"/>
              <a:gd name="connsiteX3" fmla="*/ 10152668 w 10152668"/>
              <a:gd name="connsiteY3" fmla="*/ 51965 h 311786"/>
              <a:gd name="connsiteX4" fmla="*/ 10152668 w 10152668"/>
              <a:gd name="connsiteY4" fmla="*/ 259821 h 311786"/>
              <a:gd name="connsiteX5" fmla="*/ 10100703 w 10152668"/>
              <a:gd name="connsiteY5" fmla="*/ 311786 h 311786"/>
              <a:gd name="connsiteX6" fmla="*/ 51965 w 10152668"/>
              <a:gd name="connsiteY6" fmla="*/ 311786 h 311786"/>
              <a:gd name="connsiteX7" fmla="*/ 0 w 10152668"/>
              <a:gd name="connsiteY7" fmla="*/ 259821 h 311786"/>
              <a:gd name="connsiteX8" fmla="*/ 0 w 10152668"/>
              <a:gd name="connsiteY8" fmla="*/ 51965 h 31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2668" h="311786">
                <a:moveTo>
                  <a:pt x="0" y="51965"/>
                </a:moveTo>
                <a:cubicBezTo>
                  <a:pt x="0" y="23266"/>
                  <a:pt x="23266" y="0"/>
                  <a:pt x="51965" y="0"/>
                </a:cubicBezTo>
                <a:lnTo>
                  <a:pt x="10100703" y="0"/>
                </a:lnTo>
                <a:cubicBezTo>
                  <a:pt x="10129402" y="0"/>
                  <a:pt x="10152668" y="23266"/>
                  <a:pt x="10152668" y="51965"/>
                </a:cubicBezTo>
                <a:lnTo>
                  <a:pt x="10152668" y="259821"/>
                </a:lnTo>
                <a:cubicBezTo>
                  <a:pt x="10152668" y="288520"/>
                  <a:pt x="10129402" y="311786"/>
                  <a:pt x="10100703" y="311786"/>
                </a:cubicBezTo>
                <a:lnTo>
                  <a:pt x="51965" y="311786"/>
                </a:lnTo>
                <a:cubicBezTo>
                  <a:pt x="23266" y="311786"/>
                  <a:pt x="0" y="288520"/>
                  <a:pt x="0" y="259821"/>
                </a:cubicBezTo>
                <a:lnTo>
                  <a:pt x="0" y="51965"/>
                </a:lnTo>
                <a:close/>
              </a:path>
            </a:pathLst>
          </a:custGeom>
          <a:solidFill>
            <a:srgbClr val="218455"/>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3800" tIns="83800" rIns="83800" bIns="8380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11) Hazard Control and Measures for Preventing Cross-Contamination (Food chain category C, I) </a:t>
            </a:r>
          </a:p>
        </p:txBody>
      </p:sp>
      <p:sp>
        <p:nvSpPr>
          <p:cNvPr id="46" name="Freeform: Shape 45">
            <a:extLst>
              <a:ext uri="{FF2B5EF4-FFF2-40B4-BE49-F238E27FC236}">
                <a16:creationId xmlns:a16="http://schemas.microsoft.com/office/drawing/2014/main" id="{ECB9A83B-B12E-48FD-B07F-951F0181DF5D}"/>
              </a:ext>
            </a:extLst>
          </p:cNvPr>
          <p:cNvSpPr/>
          <p:nvPr/>
        </p:nvSpPr>
        <p:spPr>
          <a:xfrm>
            <a:off x="801278" y="4944775"/>
            <a:ext cx="10152668" cy="334570"/>
          </a:xfrm>
          <a:custGeom>
            <a:avLst/>
            <a:gdLst>
              <a:gd name="connsiteX0" fmla="*/ 0 w 10152668"/>
              <a:gd name="connsiteY0" fmla="*/ 51965 h 311786"/>
              <a:gd name="connsiteX1" fmla="*/ 51965 w 10152668"/>
              <a:gd name="connsiteY1" fmla="*/ 0 h 311786"/>
              <a:gd name="connsiteX2" fmla="*/ 10100703 w 10152668"/>
              <a:gd name="connsiteY2" fmla="*/ 0 h 311786"/>
              <a:gd name="connsiteX3" fmla="*/ 10152668 w 10152668"/>
              <a:gd name="connsiteY3" fmla="*/ 51965 h 311786"/>
              <a:gd name="connsiteX4" fmla="*/ 10152668 w 10152668"/>
              <a:gd name="connsiteY4" fmla="*/ 259821 h 311786"/>
              <a:gd name="connsiteX5" fmla="*/ 10100703 w 10152668"/>
              <a:gd name="connsiteY5" fmla="*/ 311786 h 311786"/>
              <a:gd name="connsiteX6" fmla="*/ 51965 w 10152668"/>
              <a:gd name="connsiteY6" fmla="*/ 311786 h 311786"/>
              <a:gd name="connsiteX7" fmla="*/ 0 w 10152668"/>
              <a:gd name="connsiteY7" fmla="*/ 259821 h 311786"/>
              <a:gd name="connsiteX8" fmla="*/ 0 w 10152668"/>
              <a:gd name="connsiteY8" fmla="*/ 51965 h 31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2668" h="311786">
                <a:moveTo>
                  <a:pt x="0" y="51965"/>
                </a:moveTo>
                <a:cubicBezTo>
                  <a:pt x="0" y="23266"/>
                  <a:pt x="23266" y="0"/>
                  <a:pt x="51965" y="0"/>
                </a:cubicBezTo>
                <a:lnTo>
                  <a:pt x="10100703" y="0"/>
                </a:lnTo>
                <a:cubicBezTo>
                  <a:pt x="10129402" y="0"/>
                  <a:pt x="10152668" y="23266"/>
                  <a:pt x="10152668" y="51965"/>
                </a:cubicBezTo>
                <a:lnTo>
                  <a:pt x="10152668" y="259821"/>
                </a:lnTo>
                <a:cubicBezTo>
                  <a:pt x="10152668" y="288520"/>
                  <a:pt x="10129402" y="311786"/>
                  <a:pt x="10100703" y="311786"/>
                </a:cubicBezTo>
                <a:lnTo>
                  <a:pt x="51965" y="311786"/>
                </a:lnTo>
                <a:cubicBezTo>
                  <a:pt x="23266" y="311786"/>
                  <a:pt x="0" y="288520"/>
                  <a:pt x="0" y="259821"/>
                </a:cubicBezTo>
                <a:lnTo>
                  <a:pt x="0" y="51965"/>
                </a:lnTo>
                <a:close/>
              </a:path>
            </a:pathLst>
          </a:custGeom>
          <a:solidFill>
            <a:srgbClr val="218455"/>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3800" tIns="83800" rIns="83800" bIns="8380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12) PRP Verification (Food chain categories C, D, G, I &amp; K) </a:t>
            </a:r>
          </a:p>
        </p:txBody>
      </p:sp>
      <p:sp>
        <p:nvSpPr>
          <p:cNvPr id="47" name="Freeform: Shape 46">
            <a:extLst>
              <a:ext uri="{FF2B5EF4-FFF2-40B4-BE49-F238E27FC236}">
                <a16:creationId xmlns:a16="http://schemas.microsoft.com/office/drawing/2014/main" id="{AB7A56AD-6587-4E9E-8E75-1D94293427D7}"/>
              </a:ext>
            </a:extLst>
          </p:cNvPr>
          <p:cNvSpPr/>
          <p:nvPr/>
        </p:nvSpPr>
        <p:spPr>
          <a:xfrm>
            <a:off x="801278" y="5278443"/>
            <a:ext cx="10152668" cy="334570"/>
          </a:xfrm>
          <a:custGeom>
            <a:avLst/>
            <a:gdLst>
              <a:gd name="connsiteX0" fmla="*/ 0 w 10152668"/>
              <a:gd name="connsiteY0" fmla="*/ 51965 h 311786"/>
              <a:gd name="connsiteX1" fmla="*/ 51965 w 10152668"/>
              <a:gd name="connsiteY1" fmla="*/ 0 h 311786"/>
              <a:gd name="connsiteX2" fmla="*/ 10100703 w 10152668"/>
              <a:gd name="connsiteY2" fmla="*/ 0 h 311786"/>
              <a:gd name="connsiteX3" fmla="*/ 10152668 w 10152668"/>
              <a:gd name="connsiteY3" fmla="*/ 51965 h 311786"/>
              <a:gd name="connsiteX4" fmla="*/ 10152668 w 10152668"/>
              <a:gd name="connsiteY4" fmla="*/ 259821 h 311786"/>
              <a:gd name="connsiteX5" fmla="*/ 10100703 w 10152668"/>
              <a:gd name="connsiteY5" fmla="*/ 311786 h 311786"/>
              <a:gd name="connsiteX6" fmla="*/ 51965 w 10152668"/>
              <a:gd name="connsiteY6" fmla="*/ 311786 h 311786"/>
              <a:gd name="connsiteX7" fmla="*/ 0 w 10152668"/>
              <a:gd name="connsiteY7" fmla="*/ 259821 h 311786"/>
              <a:gd name="connsiteX8" fmla="*/ 0 w 10152668"/>
              <a:gd name="connsiteY8" fmla="*/ 51965 h 31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2668" h="311786">
                <a:moveTo>
                  <a:pt x="0" y="51965"/>
                </a:moveTo>
                <a:cubicBezTo>
                  <a:pt x="0" y="23266"/>
                  <a:pt x="23266" y="0"/>
                  <a:pt x="51965" y="0"/>
                </a:cubicBezTo>
                <a:lnTo>
                  <a:pt x="10100703" y="0"/>
                </a:lnTo>
                <a:cubicBezTo>
                  <a:pt x="10129402" y="0"/>
                  <a:pt x="10152668" y="23266"/>
                  <a:pt x="10152668" y="51965"/>
                </a:cubicBezTo>
                <a:lnTo>
                  <a:pt x="10152668" y="259821"/>
                </a:lnTo>
                <a:cubicBezTo>
                  <a:pt x="10152668" y="288520"/>
                  <a:pt x="10129402" y="311786"/>
                  <a:pt x="10100703" y="311786"/>
                </a:cubicBezTo>
                <a:lnTo>
                  <a:pt x="51965" y="311786"/>
                </a:lnTo>
                <a:cubicBezTo>
                  <a:pt x="23266" y="311786"/>
                  <a:pt x="0" y="288520"/>
                  <a:pt x="0" y="259821"/>
                </a:cubicBezTo>
                <a:lnTo>
                  <a:pt x="0" y="51965"/>
                </a:lnTo>
                <a:close/>
              </a:path>
            </a:pathLst>
          </a:custGeom>
          <a:solidFill>
            <a:srgbClr val="218455"/>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3800" tIns="83800" rIns="83800" bIns="8380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13) Product Development (Food chain categories C, D, E, F, I &amp; K) </a:t>
            </a:r>
          </a:p>
        </p:txBody>
      </p:sp>
      <p:sp>
        <p:nvSpPr>
          <p:cNvPr id="48" name="Freeform: Shape 47">
            <a:extLst>
              <a:ext uri="{FF2B5EF4-FFF2-40B4-BE49-F238E27FC236}">
                <a16:creationId xmlns:a16="http://schemas.microsoft.com/office/drawing/2014/main" id="{827D677A-C366-465C-8AC1-E0CB904EED63}"/>
              </a:ext>
            </a:extLst>
          </p:cNvPr>
          <p:cNvSpPr/>
          <p:nvPr/>
        </p:nvSpPr>
        <p:spPr>
          <a:xfrm>
            <a:off x="801278" y="5621727"/>
            <a:ext cx="10152668" cy="334570"/>
          </a:xfrm>
          <a:custGeom>
            <a:avLst/>
            <a:gdLst>
              <a:gd name="connsiteX0" fmla="*/ 0 w 10152668"/>
              <a:gd name="connsiteY0" fmla="*/ 51965 h 311786"/>
              <a:gd name="connsiteX1" fmla="*/ 51965 w 10152668"/>
              <a:gd name="connsiteY1" fmla="*/ 0 h 311786"/>
              <a:gd name="connsiteX2" fmla="*/ 10100703 w 10152668"/>
              <a:gd name="connsiteY2" fmla="*/ 0 h 311786"/>
              <a:gd name="connsiteX3" fmla="*/ 10152668 w 10152668"/>
              <a:gd name="connsiteY3" fmla="*/ 51965 h 311786"/>
              <a:gd name="connsiteX4" fmla="*/ 10152668 w 10152668"/>
              <a:gd name="connsiteY4" fmla="*/ 259821 h 311786"/>
              <a:gd name="connsiteX5" fmla="*/ 10100703 w 10152668"/>
              <a:gd name="connsiteY5" fmla="*/ 311786 h 311786"/>
              <a:gd name="connsiteX6" fmla="*/ 51965 w 10152668"/>
              <a:gd name="connsiteY6" fmla="*/ 311786 h 311786"/>
              <a:gd name="connsiteX7" fmla="*/ 0 w 10152668"/>
              <a:gd name="connsiteY7" fmla="*/ 259821 h 311786"/>
              <a:gd name="connsiteX8" fmla="*/ 0 w 10152668"/>
              <a:gd name="connsiteY8" fmla="*/ 51965 h 31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2668" h="311786">
                <a:moveTo>
                  <a:pt x="0" y="51965"/>
                </a:moveTo>
                <a:cubicBezTo>
                  <a:pt x="0" y="23266"/>
                  <a:pt x="23266" y="0"/>
                  <a:pt x="51965" y="0"/>
                </a:cubicBezTo>
                <a:lnTo>
                  <a:pt x="10100703" y="0"/>
                </a:lnTo>
                <a:cubicBezTo>
                  <a:pt x="10129402" y="0"/>
                  <a:pt x="10152668" y="23266"/>
                  <a:pt x="10152668" y="51965"/>
                </a:cubicBezTo>
                <a:lnTo>
                  <a:pt x="10152668" y="259821"/>
                </a:lnTo>
                <a:cubicBezTo>
                  <a:pt x="10152668" y="288520"/>
                  <a:pt x="10129402" y="311786"/>
                  <a:pt x="10100703" y="311786"/>
                </a:cubicBezTo>
                <a:lnTo>
                  <a:pt x="51965" y="311786"/>
                </a:lnTo>
                <a:cubicBezTo>
                  <a:pt x="23266" y="311786"/>
                  <a:pt x="0" y="288520"/>
                  <a:pt x="0" y="259821"/>
                </a:cubicBezTo>
                <a:lnTo>
                  <a:pt x="0" y="51965"/>
                </a:lnTo>
                <a:close/>
              </a:path>
            </a:pathLst>
          </a:custGeom>
          <a:solidFill>
            <a:srgbClr val="218455"/>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3800" tIns="83800" rIns="83800" bIns="8380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14) Health Status (Food chain category D) </a:t>
            </a:r>
          </a:p>
        </p:txBody>
      </p:sp>
      <p:sp>
        <p:nvSpPr>
          <p:cNvPr id="49" name="Freeform: Shape 48">
            <a:extLst>
              <a:ext uri="{FF2B5EF4-FFF2-40B4-BE49-F238E27FC236}">
                <a16:creationId xmlns:a16="http://schemas.microsoft.com/office/drawing/2014/main" id="{46C96024-1E1E-48E2-8774-3C7FBF2D0587}"/>
              </a:ext>
            </a:extLst>
          </p:cNvPr>
          <p:cNvSpPr/>
          <p:nvPr/>
        </p:nvSpPr>
        <p:spPr>
          <a:xfrm>
            <a:off x="801278" y="5976047"/>
            <a:ext cx="10152668" cy="334570"/>
          </a:xfrm>
          <a:custGeom>
            <a:avLst/>
            <a:gdLst>
              <a:gd name="connsiteX0" fmla="*/ 0 w 10152668"/>
              <a:gd name="connsiteY0" fmla="*/ 51965 h 311786"/>
              <a:gd name="connsiteX1" fmla="*/ 51965 w 10152668"/>
              <a:gd name="connsiteY1" fmla="*/ 0 h 311786"/>
              <a:gd name="connsiteX2" fmla="*/ 10100703 w 10152668"/>
              <a:gd name="connsiteY2" fmla="*/ 0 h 311786"/>
              <a:gd name="connsiteX3" fmla="*/ 10152668 w 10152668"/>
              <a:gd name="connsiteY3" fmla="*/ 51965 h 311786"/>
              <a:gd name="connsiteX4" fmla="*/ 10152668 w 10152668"/>
              <a:gd name="connsiteY4" fmla="*/ 259821 h 311786"/>
              <a:gd name="connsiteX5" fmla="*/ 10100703 w 10152668"/>
              <a:gd name="connsiteY5" fmla="*/ 311786 h 311786"/>
              <a:gd name="connsiteX6" fmla="*/ 51965 w 10152668"/>
              <a:gd name="connsiteY6" fmla="*/ 311786 h 311786"/>
              <a:gd name="connsiteX7" fmla="*/ 0 w 10152668"/>
              <a:gd name="connsiteY7" fmla="*/ 259821 h 311786"/>
              <a:gd name="connsiteX8" fmla="*/ 0 w 10152668"/>
              <a:gd name="connsiteY8" fmla="*/ 51965 h 31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2668" h="311786">
                <a:moveTo>
                  <a:pt x="0" y="51965"/>
                </a:moveTo>
                <a:cubicBezTo>
                  <a:pt x="0" y="23266"/>
                  <a:pt x="23266" y="0"/>
                  <a:pt x="51965" y="0"/>
                </a:cubicBezTo>
                <a:lnTo>
                  <a:pt x="10100703" y="0"/>
                </a:lnTo>
                <a:cubicBezTo>
                  <a:pt x="10129402" y="0"/>
                  <a:pt x="10152668" y="23266"/>
                  <a:pt x="10152668" y="51965"/>
                </a:cubicBezTo>
                <a:lnTo>
                  <a:pt x="10152668" y="259821"/>
                </a:lnTo>
                <a:cubicBezTo>
                  <a:pt x="10152668" y="288520"/>
                  <a:pt x="10129402" y="311786"/>
                  <a:pt x="10100703" y="311786"/>
                </a:cubicBezTo>
                <a:lnTo>
                  <a:pt x="51965" y="311786"/>
                </a:lnTo>
                <a:cubicBezTo>
                  <a:pt x="23266" y="311786"/>
                  <a:pt x="0" y="288520"/>
                  <a:pt x="0" y="259821"/>
                </a:cubicBezTo>
                <a:lnTo>
                  <a:pt x="0" y="51965"/>
                </a:lnTo>
                <a:close/>
              </a:path>
            </a:pathLst>
          </a:custGeom>
          <a:solidFill>
            <a:srgbClr val="218455"/>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3800" tIns="83800" rIns="83800" bIns="8380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ysClr val="window" lastClr="FFFFFF"/>
                </a:solidFill>
                <a:effectLst/>
                <a:uLnTx/>
                <a:uFillTx/>
                <a:latin typeface="Times New Roman" panose="02020603050405020304" pitchFamily="18" charset="0"/>
                <a:ea typeface="MS PGothic"/>
                <a:cs typeface="Times New Roman" panose="02020603050405020304" pitchFamily="18" charset="0"/>
              </a:rPr>
              <a:t>15) Requirements for Organizations with Multi-site certification (Food chain categories A, E, FI &amp; G) </a:t>
            </a:r>
          </a:p>
        </p:txBody>
      </p:sp>
      <p:sp>
        <p:nvSpPr>
          <p:cNvPr id="50" name="TextBox 1">
            <a:extLst>
              <a:ext uri="{FF2B5EF4-FFF2-40B4-BE49-F238E27FC236}">
                <a16:creationId xmlns:a16="http://schemas.microsoft.com/office/drawing/2014/main" id="{32AE0966-E87D-4795-9026-B955D9354BD3}"/>
              </a:ext>
            </a:extLst>
          </p:cNvPr>
          <p:cNvSpPr txBox="1">
            <a:spLocks noChangeArrowheads="1"/>
          </p:cNvSpPr>
          <p:nvPr/>
        </p:nvSpPr>
        <p:spPr bwMode="auto">
          <a:xfrm>
            <a:off x="4104037" y="6391275"/>
            <a:ext cx="302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i="1">
                <a:solidFill>
                  <a:schemeClr val="bg1"/>
                </a:solidFill>
                <a:latin typeface="Times New Roman" panose="02020603050405020304" pitchFamily="18" charset="0"/>
                <a:ea typeface="MS PGothic" panose="020B0600070205080204" pitchFamily="34" charset="-128"/>
              </a:defRPr>
            </a:lvl1pPr>
            <a:lvl2pPr marL="742950" indent="-285750">
              <a:defRPr sz="3200" i="1">
                <a:solidFill>
                  <a:schemeClr val="bg1"/>
                </a:solidFill>
                <a:latin typeface="Times New Roman" panose="02020603050405020304" pitchFamily="18" charset="0"/>
                <a:ea typeface="MS PGothic" panose="020B0600070205080204" pitchFamily="34" charset="-128"/>
              </a:defRPr>
            </a:lvl2pPr>
            <a:lvl3pPr marL="1143000" indent="-228600">
              <a:defRPr sz="3200" i="1">
                <a:solidFill>
                  <a:schemeClr val="bg1"/>
                </a:solidFill>
                <a:latin typeface="Times New Roman" panose="02020603050405020304" pitchFamily="18" charset="0"/>
                <a:ea typeface="MS PGothic" panose="020B0600070205080204" pitchFamily="34" charset="-128"/>
              </a:defRPr>
            </a:lvl3pPr>
            <a:lvl4pPr marL="1600200" indent="-228600">
              <a:defRPr sz="3200" i="1">
                <a:solidFill>
                  <a:schemeClr val="bg1"/>
                </a:solidFill>
                <a:latin typeface="Times New Roman" panose="02020603050405020304" pitchFamily="18" charset="0"/>
                <a:ea typeface="MS PGothic" panose="020B0600070205080204" pitchFamily="34" charset="-128"/>
              </a:defRPr>
            </a:lvl4pPr>
            <a:lvl5pPr marL="2057400" indent="-228600">
              <a:defRPr sz="3200" i="1">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i="1">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i="1">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i="1">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i="1">
                <a:solidFill>
                  <a:schemeClr val="bg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200" b="1" i="1" u="none" strike="noStrike" kern="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Extracted from FSSC 22000 TO library </a:t>
            </a:r>
          </a:p>
        </p:txBody>
      </p:sp>
    </p:spTree>
    <p:extLst>
      <p:ext uri="{BB962C8B-B14F-4D97-AF65-F5344CB8AC3E}">
        <p14:creationId xmlns:p14="http://schemas.microsoft.com/office/powerpoint/2010/main" val="394028610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69A0EB-8C43-489A-8085-B67E8F59683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11" name="Tijdelijke aanduiding voor inhoud 14">
            <a:extLst>
              <a:ext uri="{FF2B5EF4-FFF2-40B4-BE49-F238E27FC236}">
                <a16:creationId xmlns:a16="http://schemas.microsoft.com/office/drawing/2014/main" id="{50A07F6A-490E-4E71-B70E-17C152E345C9}"/>
              </a:ext>
            </a:extLst>
          </p:cNvPr>
          <p:cNvSpPr txBox="1">
            <a:spLocks/>
          </p:cNvSpPr>
          <p:nvPr/>
        </p:nvSpPr>
        <p:spPr>
          <a:xfrm>
            <a:off x="3890973" y="91357"/>
            <a:ext cx="5500677" cy="635000"/>
          </a:xfrm>
          <a:prstGeom prst="rect">
            <a:avLst/>
          </a:prstGeom>
        </p:spPr>
        <p:txBody>
          <a:bodyPr vert="horz" lIns="68580" tIns="34290" rIns="6858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3000" b="1" kern="1200" cap="all">
                <a:solidFill>
                  <a:srgbClr val="218455"/>
                </a:solidFill>
                <a:latin typeface="Avenir Next Bold"/>
                <a:ea typeface="+mn-ea"/>
                <a:cs typeface="Avenir Next Bold"/>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a:ea typeface="+mn-ea"/>
                <a:cs typeface="Open Sans"/>
              </a:defRPr>
            </a:lvl2pPr>
            <a:lvl3pPr marL="857250" indent="-171450" algn="l" defTabSz="685800" rtl="0" eaLnBrk="1" latinLnBrk="0" hangingPunct="1">
              <a:lnSpc>
                <a:spcPct val="90000"/>
              </a:lnSpc>
              <a:spcBef>
                <a:spcPts val="375"/>
              </a:spcBef>
              <a:buFont typeface="Arial" panose="020B0604020202020204" pitchFamily="34" charset="0"/>
              <a:buChar char="•"/>
              <a:defRPr sz="1300" kern="1200">
                <a:solidFill>
                  <a:schemeClr val="tx1"/>
                </a:solidFill>
                <a:latin typeface="Open Sans"/>
                <a:ea typeface="+mn-ea"/>
                <a:cs typeface="Open Sans"/>
              </a:defRPr>
            </a:lvl3pPr>
            <a:lvl4pPr marL="120015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Open Sans"/>
                <a:ea typeface="+mn-ea"/>
                <a:cs typeface="Open San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Open Sans"/>
                <a:ea typeface="+mn-ea"/>
                <a:cs typeface="Open San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600" b="1" i="0" u="none" strike="noStrike" kern="1200" cap="all" spc="0" normalizeH="0" baseline="0" noProof="0" dirty="0">
                <a:ln>
                  <a:noFill/>
                </a:ln>
                <a:solidFill>
                  <a:srgbClr val="FFFFFF"/>
                </a:solidFill>
                <a:effectLst/>
                <a:uLnTx/>
                <a:uFillTx/>
                <a:latin typeface="Times New Roman" panose="02020603050405020304" pitchFamily="18" charset="0"/>
                <a:ea typeface="MS PGothic"/>
                <a:cs typeface="Times New Roman" panose="02020603050405020304" pitchFamily="18" charset="0"/>
              </a:rPr>
              <a:t>TRAINING ACADEMY</a:t>
            </a:r>
          </a:p>
        </p:txBody>
      </p:sp>
      <p:sp>
        <p:nvSpPr>
          <p:cNvPr id="7" name="TextBox 6">
            <a:extLst>
              <a:ext uri="{FF2B5EF4-FFF2-40B4-BE49-F238E27FC236}">
                <a16:creationId xmlns:a16="http://schemas.microsoft.com/office/drawing/2014/main" id="{60ABE5B2-7B8D-43B5-BA52-FE90B210E71C}"/>
              </a:ext>
            </a:extLst>
          </p:cNvPr>
          <p:cNvSpPr txBox="1"/>
          <p:nvPr/>
        </p:nvSpPr>
        <p:spPr>
          <a:xfrm>
            <a:off x="764783" y="970189"/>
            <a:ext cx="7861963" cy="526297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2400" b="1" i="0" u="none" strike="noStrike" kern="0" cap="all"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rPr>
              <a:t>TRAINING COURSES OFFERED</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ZA" sz="2400" b="1" kern="0" cap="all" dirty="0">
              <a:solidFill>
                <a:srgbClr val="FFFFFF"/>
              </a:solidFill>
              <a:latin typeface="Times New Roman" panose="02020603050405020304" pitchFamily="18" charset="0"/>
              <a:ea typeface="Open Sans" panose="020B0606030504020204" pitchFamily="34" charset="0"/>
              <a:cs typeface="Times New Roman" panose="02020603050405020304" pitchFamily="18" charset="0"/>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400" b="1" i="0" u="none" strike="noStrike" kern="0" cap="all" spc="0" normalizeH="0" baseline="0" noProof="0" dirty="0" err="1">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rPr>
              <a:t>Fssc</a:t>
            </a:r>
            <a:r>
              <a:rPr kumimoji="0" lang="en-ZA" sz="2400" b="1" i="0" u="none" strike="noStrike" kern="0" cap="all"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rPr>
              <a:t> awareness</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400" b="1" i="0" u="none" strike="noStrike" kern="0" cap="all" spc="0" normalizeH="0" baseline="0" noProof="0" dirty="0" err="1">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rPr>
              <a:t>Fssc</a:t>
            </a:r>
            <a:r>
              <a:rPr kumimoji="0" lang="en-ZA" sz="2400" b="1" i="0" u="none" strike="noStrike" kern="0" cap="all"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rPr>
              <a:t> 22000 V5.1  Implementation</a:t>
            </a:r>
            <a:r>
              <a:rPr kumimoji="0" lang="en-ZA" sz="2400" b="1" i="0" u="none" strike="noStrike" kern="0" cap="all" spc="0" normalizeH="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400" b="1" kern="0" cap="all" baseline="0" dirty="0" err="1">
                <a:solidFill>
                  <a:srgbClr val="FFFFFF"/>
                </a:solidFill>
                <a:latin typeface="Times New Roman" panose="02020603050405020304" pitchFamily="18" charset="0"/>
                <a:ea typeface="Open Sans" panose="020B0606030504020204" pitchFamily="34" charset="0"/>
                <a:cs typeface="Times New Roman" panose="02020603050405020304" pitchFamily="18" charset="0"/>
              </a:rPr>
              <a:t>Fssc</a:t>
            </a:r>
            <a:r>
              <a:rPr lang="en-ZA" sz="2400" b="1" kern="0" cap="all" dirty="0">
                <a:solidFill>
                  <a:srgbClr val="FFFFFF"/>
                </a:solidFill>
                <a:latin typeface="Times New Roman" panose="02020603050405020304" pitchFamily="18" charset="0"/>
                <a:ea typeface="Open Sans" panose="020B0606030504020204" pitchFamily="34" charset="0"/>
                <a:cs typeface="Times New Roman" panose="02020603050405020304" pitchFamily="18" charset="0"/>
              </a:rPr>
              <a:t> 22000 V5.1  internal auditing</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400" b="1" i="0" u="none" strike="noStrike" kern="0" cap="all" spc="0" normalizeH="0" baseline="0" noProof="0" dirty="0" err="1">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rPr>
              <a:t>Fssc</a:t>
            </a:r>
            <a:r>
              <a:rPr kumimoji="0" lang="en-ZA" sz="2400" b="1" i="0" u="none" strike="noStrike" kern="0" cap="all"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rPr>
              <a:t> 22000 V5.1 lead auditing</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2400" b="1" kern="0" cap="all" dirty="0">
              <a:solidFill>
                <a:srgbClr val="FFFFFF"/>
              </a:solidFill>
              <a:latin typeface="Times New Roman" panose="02020603050405020304" pitchFamily="18" charset="0"/>
              <a:ea typeface="Open Sans" panose="020B0606030504020204" pitchFamily="34" charset="0"/>
              <a:cs typeface="Times New Roman" panose="02020603050405020304" pitchFamily="18" charset="0"/>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400" b="1" i="0" u="none" strike="noStrike" kern="0" cap="all"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400" b="1" i="0" u="none" strike="noStrike" kern="0" cap="all"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400" b="1" kern="0" cap="all" dirty="0" err="1">
                <a:solidFill>
                  <a:srgbClr val="FFFFFF"/>
                </a:solidFill>
                <a:latin typeface="Times New Roman" panose="02020603050405020304" pitchFamily="18" charset="0"/>
                <a:ea typeface="Open Sans" panose="020B0606030504020204" pitchFamily="34" charset="0"/>
                <a:cs typeface="Times New Roman" panose="02020603050405020304" pitchFamily="18" charset="0"/>
              </a:rPr>
              <a:t>Fssc</a:t>
            </a:r>
            <a:r>
              <a:rPr lang="en-ZA" sz="2400" b="1" kern="0" cap="all" dirty="0">
                <a:solidFill>
                  <a:srgbClr val="FFFFFF"/>
                </a:solidFill>
                <a:latin typeface="Times New Roman" panose="02020603050405020304" pitchFamily="18" charset="0"/>
                <a:ea typeface="Open Sans" panose="020B0606030504020204" pitchFamily="34" charset="0"/>
                <a:cs typeface="Times New Roman" panose="02020603050405020304" pitchFamily="18" charset="0"/>
              </a:rPr>
              <a:t> 22000 v5.1 transition</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400" b="1" i="0" u="none" strike="noStrike" kern="0" cap="all"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ZA" sz="2400" b="1" kern="0" cap="all" dirty="0">
              <a:solidFill>
                <a:srgbClr val="FFFFFF"/>
              </a:solidFill>
              <a:latin typeface="Times New Roman" panose="02020603050405020304" pitchFamily="18" charset="0"/>
              <a:ea typeface="Open Sans" panose="020B0606030504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ZA" sz="2400" b="1" kern="0" cap="all" dirty="0">
                <a:solidFill>
                  <a:srgbClr val="FFFFFF"/>
                </a:solidFill>
                <a:latin typeface="Times New Roman" panose="02020603050405020304" pitchFamily="18" charset="0"/>
                <a:ea typeface="Open Sans" panose="020B0606030504020204" pitchFamily="34" charset="0"/>
                <a:cs typeface="Times New Roman" panose="02020603050405020304" pitchFamily="18" charset="0"/>
              </a:rPr>
              <a:t>For more info Email: </a:t>
            </a:r>
            <a:r>
              <a:rPr lang="en-ZA" sz="2400" b="1" kern="0" cap="all" dirty="0">
                <a:solidFill>
                  <a:srgbClr val="FFFFFF"/>
                </a:solidFill>
                <a:latin typeface="Times New Roman" panose="02020603050405020304" pitchFamily="18" charset="0"/>
                <a:ea typeface="Open Sans" panose="020B0606030504020204" pitchFamily="34" charset="0"/>
                <a:cs typeface="Times New Roman" panose="02020603050405020304" pitchFamily="18" charset="0"/>
                <a:hlinkClick r:id="rId2"/>
              </a:rPr>
              <a:t>tcpsales@sabs.co.za</a:t>
            </a:r>
            <a:endParaRPr lang="en-ZA" sz="2400" b="1" kern="0" cap="all" dirty="0">
              <a:solidFill>
                <a:srgbClr val="FFFFFF"/>
              </a:solidFill>
              <a:latin typeface="Times New Roman" panose="02020603050405020304" pitchFamily="18" charset="0"/>
              <a:ea typeface="Open Sans" panose="020B0606030504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2400" b="1" i="0" u="none" strike="noStrike" kern="0" cap="none"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2721751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11814D-E0A7-4D10-B0C4-1C1A3C5E98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10" name="Rectangle 1">
            <a:extLst>
              <a:ext uri="{FF2B5EF4-FFF2-40B4-BE49-F238E27FC236}">
                <a16:creationId xmlns:a16="http://schemas.microsoft.com/office/drawing/2014/main" id="{BF736DD9-33E2-4DBD-9FEA-C3BFB98B1486}"/>
              </a:ext>
            </a:extLst>
          </p:cNvPr>
          <p:cNvSpPr>
            <a:spLocks noChangeArrowheads="1"/>
          </p:cNvSpPr>
          <p:nvPr/>
        </p:nvSpPr>
        <p:spPr bwMode="auto">
          <a:xfrm>
            <a:off x="718086" y="14068"/>
            <a:ext cx="50096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anose="020B0604020202020204" pitchFamily="34" charset="0"/>
                <a:ea typeface="MS PGothic" panose="020B0600070205080204" pitchFamily="34" charset="-128"/>
              </a:defRPr>
            </a:lvl1pPr>
            <a:lvl2pPr marL="742950" indent="-285750">
              <a:defRPr sz="2400">
                <a:solidFill>
                  <a:schemeClr val="bg1"/>
                </a:solidFill>
                <a:latin typeface="Arial" panose="020B0604020202020204" pitchFamily="34" charset="0"/>
                <a:ea typeface="MS PGothic" panose="020B0600070205080204" pitchFamily="34" charset="-128"/>
              </a:defRPr>
            </a:lvl2pPr>
            <a:lvl3pPr marL="1143000" indent="-228600">
              <a:defRPr sz="2400">
                <a:solidFill>
                  <a:schemeClr val="bg1"/>
                </a:solidFill>
                <a:latin typeface="Arial" panose="020B0604020202020204" pitchFamily="34" charset="0"/>
                <a:ea typeface="MS PGothic" panose="020B0600070205080204" pitchFamily="34" charset="-128"/>
              </a:defRPr>
            </a:lvl3pPr>
            <a:lvl4pPr marL="1600200" indent="-228600">
              <a:defRPr sz="2400">
                <a:solidFill>
                  <a:schemeClr val="bg1"/>
                </a:solidFill>
                <a:latin typeface="Arial" panose="020B0604020202020204" pitchFamily="34" charset="0"/>
                <a:ea typeface="MS PGothic" panose="020B0600070205080204" pitchFamily="34" charset="-128"/>
              </a:defRPr>
            </a:lvl4pPr>
            <a:lvl5pPr marL="2057400" indent="-228600">
              <a:defRPr sz="2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OUR VALUE CHAIN</a:t>
            </a:r>
            <a:endParaRPr kumimoji="0" lang="en-ZA"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1" name="Rectangle 1">
            <a:extLst>
              <a:ext uri="{FF2B5EF4-FFF2-40B4-BE49-F238E27FC236}">
                <a16:creationId xmlns:a16="http://schemas.microsoft.com/office/drawing/2014/main" id="{BF736DD9-33E2-4DBD-9FEA-C3BFB98B1486}"/>
              </a:ext>
            </a:extLst>
          </p:cNvPr>
          <p:cNvSpPr>
            <a:spLocks noChangeArrowheads="1"/>
          </p:cNvSpPr>
          <p:nvPr/>
        </p:nvSpPr>
        <p:spPr bwMode="auto">
          <a:xfrm>
            <a:off x="404187" y="818866"/>
            <a:ext cx="38154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anose="020B0604020202020204" pitchFamily="34" charset="0"/>
                <a:ea typeface="MS PGothic" panose="020B0600070205080204" pitchFamily="34" charset="-128"/>
              </a:defRPr>
            </a:lvl1pPr>
            <a:lvl2pPr marL="742950" indent="-285750">
              <a:defRPr sz="2400">
                <a:solidFill>
                  <a:schemeClr val="bg1"/>
                </a:solidFill>
                <a:latin typeface="Arial" panose="020B0604020202020204" pitchFamily="34" charset="0"/>
                <a:ea typeface="MS PGothic" panose="020B0600070205080204" pitchFamily="34" charset="-128"/>
              </a:defRPr>
            </a:lvl2pPr>
            <a:lvl3pPr marL="1143000" indent="-228600">
              <a:defRPr sz="2400">
                <a:solidFill>
                  <a:schemeClr val="bg1"/>
                </a:solidFill>
                <a:latin typeface="Arial" panose="020B0604020202020204" pitchFamily="34" charset="0"/>
                <a:ea typeface="MS PGothic" panose="020B0600070205080204" pitchFamily="34" charset="-128"/>
              </a:defRPr>
            </a:lvl3pPr>
            <a:lvl4pPr marL="1600200" indent="-228600">
              <a:defRPr sz="2400">
                <a:solidFill>
                  <a:schemeClr val="bg1"/>
                </a:solidFill>
                <a:latin typeface="Arial" panose="020B0604020202020204" pitchFamily="34" charset="0"/>
                <a:ea typeface="MS PGothic" panose="020B0600070205080204" pitchFamily="34" charset="-128"/>
              </a:defRPr>
            </a:lvl4pPr>
            <a:lvl5pPr marL="2057400" indent="-228600">
              <a:defRPr sz="2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FOOD SAFETY</a:t>
            </a:r>
            <a:endParaRPr kumimoji="0" lang="en-ZA" altLang="en-US" sz="4000" b="1"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818866"/>
            <a:ext cx="12050973" cy="5527343"/>
          </a:xfrm>
          <a:prstGeom prst="rect">
            <a:avLst/>
          </a:prstGeom>
        </p:spPr>
      </p:pic>
    </p:spTree>
    <p:extLst>
      <p:ext uri="{BB962C8B-B14F-4D97-AF65-F5344CB8AC3E}">
        <p14:creationId xmlns:p14="http://schemas.microsoft.com/office/powerpoint/2010/main" val="2405457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69A0EB-8C43-489A-8085-B67E8F59683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11" name="Tijdelijke aanduiding voor inhoud 14">
            <a:extLst>
              <a:ext uri="{FF2B5EF4-FFF2-40B4-BE49-F238E27FC236}">
                <a16:creationId xmlns:a16="http://schemas.microsoft.com/office/drawing/2014/main" id="{50A07F6A-490E-4E71-B70E-17C152E345C9}"/>
              </a:ext>
            </a:extLst>
          </p:cNvPr>
          <p:cNvSpPr txBox="1">
            <a:spLocks/>
          </p:cNvSpPr>
          <p:nvPr/>
        </p:nvSpPr>
        <p:spPr>
          <a:xfrm>
            <a:off x="3890973" y="91357"/>
            <a:ext cx="5500677" cy="635000"/>
          </a:xfrm>
          <a:prstGeom prst="rect">
            <a:avLst/>
          </a:prstGeom>
        </p:spPr>
        <p:txBody>
          <a:bodyPr vert="horz" lIns="68580" tIns="34290" rIns="6858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3000" b="1" kern="1200" cap="all">
                <a:solidFill>
                  <a:srgbClr val="218455"/>
                </a:solidFill>
                <a:latin typeface="Avenir Next Bold"/>
                <a:ea typeface="+mn-ea"/>
                <a:cs typeface="Avenir Next Bold"/>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a:ea typeface="+mn-ea"/>
                <a:cs typeface="Open Sans"/>
              </a:defRPr>
            </a:lvl2pPr>
            <a:lvl3pPr marL="857250" indent="-171450" algn="l" defTabSz="685800" rtl="0" eaLnBrk="1" latinLnBrk="0" hangingPunct="1">
              <a:lnSpc>
                <a:spcPct val="90000"/>
              </a:lnSpc>
              <a:spcBef>
                <a:spcPts val="375"/>
              </a:spcBef>
              <a:buFont typeface="Arial" panose="020B0604020202020204" pitchFamily="34" charset="0"/>
              <a:buChar char="•"/>
              <a:defRPr sz="1300" kern="1200">
                <a:solidFill>
                  <a:schemeClr val="tx1"/>
                </a:solidFill>
                <a:latin typeface="Open Sans"/>
                <a:ea typeface="+mn-ea"/>
                <a:cs typeface="Open Sans"/>
              </a:defRPr>
            </a:lvl3pPr>
            <a:lvl4pPr marL="120015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Open Sans"/>
                <a:ea typeface="+mn-ea"/>
                <a:cs typeface="Open San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Open Sans"/>
                <a:ea typeface="+mn-ea"/>
                <a:cs typeface="Open San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600" b="1" i="0" u="none" strike="noStrike" kern="1200" cap="all" spc="0" normalizeH="0" baseline="0" noProof="0" dirty="0">
                <a:ln>
                  <a:noFill/>
                </a:ln>
                <a:solidFill>
                  <a:srgbClr val="FFFFFF"/>
                </a:solidFill>
                <a:effectLst/>
                <a:uLnTx/>
                <a:uFillTx/>
                <a:latin typeface="Times New Roman" panose="02020603050405020304" pitchFamily="18" charset="0"/>
                <a:ea typeface="MS PGothic"/>
                <a:cs typeface="Times New Roman" panose="02020603050405020304" pitchFamily="18" charset="0"/>
              </a:rPr>
              <a:t>THANK</a:t>
            </a:r>
            <a:r>
              <a:rPr kumimoji="0" lang="en-US" sz="3600" b="1" i="0" u="none" strike="noStrike" kern="1200" cap="all" spc="0" normalizeH="0" noProof="0" dirty="0">
                <a:ln>
                  <a:noFill/>
                </a:ln>
                <a:solidFill>
                  <a:srgbClr val="FFFFFF"/>
                </a:solidFill>
                <a:effectLst/>
                <a:uLnTx/>
                <a:uFillTx/>
                <a:latin typeface="Times New Roman" panose="02020603050405020304" pitchFamily="18" charset="0"/>
                <a:ea typeface="MS PGothic"/>
                <a:cs typeface="Times New Roman" panose="02020603050405020304" pitchFamily="18" charset="0"/>
              </a:rPr>
              <a:t> YOU</a:t>
            </a:r>
            <a:endParaRPr kumimoji="0" lang="en-US" sz="3600" b="1" i="0" u="none" strike="noStrike" kern="1200" cap="all" spc="0" normalizeH="0" baseline="0" noProof="0" dirty="0">
              <a:ln>
                <a:noFill/>
              </a:ln>
              <a:solidFill>
                <a:srgbClr val="FFFFFF"/>
              </a:solidFill>
              <a:effectLst/>
              <a:uLnTx/>
              <a:uFillTx/>
              <a:latin typeface="Times New Roman" panose="02020603050405020304" pitchFamily="18" charset="0"/>
              <a:ea typeface="MS PGothic"/>
              <a:cs typeface="Times New Roman" panose="02020603050405020304" pitchFamily="18" charset="0"/>
            </a:endParaRPr>
          </a:p>
        </p:txBody>
      </p:sp>
      <p:sp>
        <p:nvSpPr>
          <p:cNvPr id="7" name="TextBox 6">
            <a:extLst>
              <a:ext uri="{FF2B5EF4-FFF2-40B4-BE49-F238E27FC236}">
                <a16:creationId xmlns:a16="http://schemas.microsoft.com/office/drawing/2014/main" id="{60ABE5B2-7B8D-43B5-BA52-FE90B210E71C}"/>
              </a:ext>
            </a:extLst>
          </p:cNvPr>
          <p:cNvSpPr txBox="1"/>
          <p:nvPr/>
        </p:nvSpPr>
        <p:spPr>
          <a:xfrm>
            <a:off x="1938490" y="2032018"/>
            <a:ext cx="7861963" cy="193899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2400" b="1" i="0" u="none" strike="noStrike" kern="0" cap="all" spc="0" normalizeH="0" baseline="0" noProof="0" dirty="0">
                <a:ln>
                  <a:noFill/>
                </a:ln>
                <a:solidFill>
                  <a:srgbClr val="FFFFFF"/>
                </a:solidFill>
                <a:effectLst/>
                <a:uLnTx/>
                <a:uFillTx/>
                <a:latin typeface="Times New Roman" panose="02020603050405020304" pitchFamily="18" charset="0"/>
                <a:ea typeface="Open Sans" panose="020B0606030504020204" pitchFamily="34" charset="0"/>
                <a:cs typeface="Times New Roman" panose="02020603050405020304" pitchFamily="18" charset="0"/>
              </a:rPr>
              <a:t>FOR ADDITIONAL INFORMATION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ZA" sz="2400" b="1" kern="0" cap="all" dirty="0">
              <a:solidFill>
                <a:srgbClr val="FFFFFF"/>
              </a:solidFill>
              <a:latin typeface="Times New Roman" panose="02020603050405020304" pitchFamily="18" charset="0"/>
              <a:ea typeface="Open Sans" panose="020B0606030504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ZA" sz="2400" b="1" kern="0" cap="all" dirty="0">
                <a:solidFill>
                  <a:srgbClr val="FFFFFF"/>
                </a:solidFill>
                <a:latin typeface="Times New Roman" panose="02020603050405020304" pitchFamily="18" charset="0"/>
                <a:ea typeface="Open Sans" panose="020B0606030504020204" pitchFamily="34" charset="0"/>
                <a:cs typeface="Times New Roman" panose="02020603050405020304" pitchFamily="18" charset="0"/>
              </a:rPr>
              <a:t>Email: </a:t>
            </a:r>
            <a:r>
              <a:rPr lang="en-ZA" sz="2400" b="1" kern="0" cap="all" dirty="0">
                <a:solidFill>
                  <a:srgbClr val="FFFFFF"/>
                </a:solidFill>
                <a:latin typeface="Times New Roman" panose="02020603050405020304" pitchFamily="18" charset="0"/>
                <a:ea typeface="Open Sans" panose="020B0606030504020204" pitchFamily="34" charset="0"/>
                <a:cs typeface="Times New Roman" panose="02020603050405020304" pitchFamily="18" charset="0"/>
                <a:hlinkClick r:id="rId2"/>
              </a:rPr>
              <a:t>info@sabs.co.za</a:t>
            </a:r>
            <a:endParaRPr lang="en-ZA" sz="2400" b="1" kern="0" cap="all" dirty="0">
              <a:solidFill>
                <a:srgbClr val="FFFFFF"/>
              </a:solidFill>
              <a:latin typeface="Times New Roman" panose="02020603050405020304" pitchFamily="18" charset="0"/>
              <a:ea typeface="Open Sans" panose="020B0606030504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ZA" sz="2400" b="1" kern="0" cap="all" dirty="0">
              <a:solidFill>
                <a:srgbClr val="FFFFFF"/>
              </a:solidFill>
              <a:latin typeface="Times New Roman" panose="02020603050405020304" pitchFamily="18" charset="0"/>
              <a:ea typeface="Open Sans" panose="020B0606030504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ZA" sz="2400" b="1" kern="0" cap="all" dirty="0">
              <a:solidFill>
                <a:srgbClr val="FFFFFF"/>
              </a:solidFill>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1117962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11814D-E0A7-4D10-B0C4-1C1A3C5E98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10" name="Rectangle 1">
            <a:extLst>
              <a:ext uri="{FF2B5EF4-FFF2-40B4-BE49-F238E27FC236}">
                <a16:creationId xmlns:a16="http://schemas.microsoft.com/office/drawing/2014/main" id="{BF736DD9-33E2-4DBD-9FEA-C3BFB98B1486}"/>
              </a:ext>
            </a:extLst>
          </p:cNvPr>
          <p:cNvSpPr>
            <a:spLocks noChangeArrowheads="1"/>
          </p:cNvSpPr>
          <p:nvPr/>
        </p:nvSpPr>
        <p:spPr bwMode="auto">
          <a:xfrm>
            <a:off x="718086" y="14068"/>
            <a:ext cx="39994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anose="020B0604020202020204" pitchFamily="34" charset="0"/>
                <a:ea typeface="MS PGothic" panose="020B0600070205080204" pitchFamily="34" charset="-128"/>
              </a:defRPr>
            </a:lvl1pPr>
            <a:lvl2pPr marL="742950" indent="-285750">
              <a:defRPr sz="2400">
                <a:solidFill>
                  <a:schemeClr val="bg1"/>
                </a:solidFill>
                <a:latin typeface="Arial" panose="020B0604020202020204" pitchFamily="34" charset="0"/>
                <a:ea typeface="MS PGothic" panose="020B0600070205080204" pitchFamily="34" charset="-128"/>
              </a:defRPr>
            </a:lvl2pPr>
            <a:lvl3pPr marL="1143000" indent="-228600">
              <a:defRPr sz="2400">
                <a:solidFill>
                  <a:schemeClr val="bg1"/>
                </a:solidFill>
                <a:latin typeface="Arial" panose="020B0604020202020204" pitchFamily="34" charset="0"/>
                <a:ea typeface="MS PGothic" panose="020B0600070205080204" pitchFamily="34" charset="-128"/>
              </a:defRPr>
            </a:lvl3pPr>
            <a:lvl4pPr marL="1600200" indent="-228600">
              <a:defRPr sz="2400">
                <a:solidFill>
                  <a:schemeClr val="bg1"/>
                </a:solidFill>
                <a:latin typeface="Arial" panose="020B0604020202020204" pitchFamily="34" charset="0"/>
                <a:ea typeface="MS PGothic" panose="020B0600070205080204" pitchFamily="34" charset="-128"/>
              </a:defRPr>
            </a:lvl4pPr>
            <a:lvl5pPr marL="2057400" indent="-228600">
              <a:defRPr sz="2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OUR SERVICES</a:t>
            </a:r>
            <a:endParaRPr kumimoji="0" lang="en-ZA"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1" name="Rectangle 1">
            <a:extLst>
              <a:ext uri="{FF2B5EF4-FFF2-40B4-BE49-F238E27FC236}">
                <a16:creationId xmlns:a16="http://schemas.microsoft.com/office/drawing/2014/main" id="{BF736DD9-33E2-4DBD-9FEA-C3BFB98B1486}"/>
              </a:ext>
            </a:extLst>
          </p:cNvPr>
          <p:cNvSpPr>
            <a:spLocks noChangeArrowheads="1"/>
          </p:cNvSpPr>
          <p:nvPr/>
        </p:nvSpPr>
        <p:spPr bwMode="auto">
          <a:xfrm>
            <a:off x="404187" y="818866"/>
            <a:ext cx="38154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anose="020B0604020202020204" pitchFamily="34" charset="0"/>
                <a:ea typeface="MS PGothic" panose="020B0600070205080204" pitchFamily="34" charset="-128"/>
              </a:defRPr>
            </a:lvl1pPr>
            <a:lvl2pPr marL="742950" indent="-285750">
              <a:defRPr sz="2400">
                <a:solidFill>
                  <a:schemeClr val="bg1"/>
                </a:solidFill>
                <a:latin typeface="Arial" panose="020B0604020202020204" pitchFamily="34" charset="0"/>
                <a:ea typeface="MS PGothic" panose="020B0600070205080204" pitchFamily="34" charset="-128"/>
              </a:defRPr>
            </a:lvl2pPr>
            <a:lvl3pPr marL="1143000" indent="-228600">
              <a:defRPr sz="2400">
                <a:solidFill>
                  <a:schemeClr val="bg1"/>
                </a:solidFill>
                <a:latin typeface="Arial" panose="020B0604020202020204" pitchFamily="34" charset="0"/>
                <a:ea typeface="MS PGothic" panose="020B0600070205080204" pitchFamily="34" charset="-128"/>
              </a:defRPr>
            </a:lvl3pPr>
            <a:lvl4pPr marL="1600200" indent="-228600">
              <a:defRPr sz="2400">
                <a:solidFill>
                  <a:schemeClr val="bg1"/>
                </a:solidFill>
                <a:latin typeface="Arial" panose="020B0604020202020204" pitchFamily="34" charset="0"/>
                <a:ea typeface="MS PGothic" panose="020B0600070205080204" pitchFamily="34" charset="-128"/>
              </a:defRPr>
            </a:lvl4pPr>
            <a:lvl5pPr marL="2057400" indent="-228600">
              <a:defRPr sz="2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FOOD SAFETY</a:t>
            </a:r>
            <a:endParaRPr kumimoji="0" lang="en-ZA" altLang="en-US" sz="4000" b="1"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 y="818866"/>
            <a:ext cx="12192001" cy="5377218"/>
          </a:xfrm>
          <a:prstGeom prst="rect">
            <a:avLst/>
          </a:prstGeom>
        </p:spPr>
      </p:pic>
      <p:sp>
        <p:nvSpPr>
          <p:cNvPr id="5" name="Minus 4"/>
          <p:cNvSpPr/>
          <p:nvPr/>
        </p:nvSpPr>
        <p:spPr bwMode="auto">
          <a:xfrm>
            <a:off x="136477" y="1736831"/>
            <a:ext cx="11955438" cy="504967"/>
          </a:xfrm>
          <a:prstGeom prst="mathMinus">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800" b="1" i="0" u="none" strike="noStrike" cap="none" normalizeH="0" baseline="0">
              <a:ln>
                <a:noFill/>
              </a:ln>
              <a:solidFill>
                <a:schemeClr val="tx1"/>
              </a:solidFill>
              <a:effectLst/>
              <a:latin typeface="Times New Roman" pitchFamily="18" charset="0"/>
              <a:ea typeface="MS PGothic" pitchFamily="34" charset="-128"/>
            </a:endParaRPr>
          </a:p>
        </p:txBody>
      </p:sp>
      <p:sp>
        <p:nvSpPr>
          <p:cNvPr id="6" name="TextBox 5"/>
          <p:cNvSpPr txBox="1"/>
          <p:nvPr/>
        </p:nvSpPr>
        <p:spPr>
          <a:xfrm>
            <a:off x="4462817" y="3322809"/>
            <a:ext cx="3302759" cy="338554"/>
          </a:xfrm>
          <a:prstGeom prst="rect">
            <a:avLst/>
          </a:prstGeom>
          <a:noFill/>
          <a:ln>
            <a:solidFill>
              <a:srgbClr val="FF0000"/>
            </a:solidFill>
          </a:ln>
        </p:spPr>
        <p:txBody>
          <a:bodyPr wrap="square" rtlCol="0">
            <a:spAutoFit/>
          </a:bodyPr>
          <a:lstStyle/>
          <a:p>
            <a:r>
              <a:rPr lang="en-ZA" sz="1600" dirty="0"/>
              <a:t>SABS COMMERCIAL SOC Ltd</a:t>
            </a:r>
          </a:p>
        </p:txBody>
      </p:sp>
    </p:spTree>
    <p:extLst>
      <p:ext uri="{BB962C8B-B14F-4D97-AF65-F5344CB8AC3E}">
        <p14:creationId xmlns:p14="http://schemas.microsoft.com/office/powerpoint/2010/main" val="16387140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11814D-E0A7-4D10-B0C4-1C1A3C5E98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10" name="Rectangle 1">
            <a:extLst>
              <a:ext uri="{FF2B5EF4-FFF2-40B4-BE49-F238E27FC236}">
                <a16:creationId xmlns:a16="http://schemas.microsoft.com/office/drawing/2014/main" id="{BF736DD9-33E2-4DBD-9FEA-C3BFB98B1486}"/>
              </a:ext>
            </a:extLst>
          </p:cNvPr>
          <p:cNvSpPr>
            <a:spLocks noChangeArrowheads="1"/>
          </p:cNvSpPr>
          <p:nvPr/>
        </p:nvSpPr>
        <p:spPr bwMode="auto">
          <a:xfrm>
            <a:off x="718086" y="14068"/>
            <a:ext cx="68428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anose="020B0604020202020204" pitchFamily="34" charset="0"/>
                <a:ea typeface="MS PGothic" panose="020B0600070205080204" pitchFamily="34" charset="-128"/>
              </a:defRPr>
            </a:lvl1pPr>
            <a:lvl2pPr marL="742950" indent="-285750">
              <a:defRPr sz="2400">
                <a:solidFill>
                  <a:schemeClr val="bg1"/>
                </a:solidFill>
                <a:latin typeface="Arial" panose="020B0604020202020204" pitchFamily="34" charset="0"/>
                <a:ea typeface="MS PGothic" panose="020B0600070205080204" pitchFamily="34" charset="-128"/>
              </a:defRPr>
            </a:lvl2pPr>
            <a:lvl3pPr marL="1143000" indent="-228600">
              <a:defRPr sz="2400">
                <a:solidFill>
                  <a:schemeClr val="bg1"/>
                </a:solidFill>
                <a:latin typeface="Arial" panose="020B0604020202020204" pitchFamily="34" charset="0"/>
                <a:ea typeface="MS PGothic" panose="020B0600070205080204" pitchFamily="34" charset="-128"/>
              </a:defRPr>
            </a:lvl3pPr>
            <a:lvl4pPr marL="1600200" indent="-228600">
              <a:defRPr sz="2400">
                <a:solidFill>
                  <a:schemeClr val="bg1"/>
                </a:solidFill>
                <a:latin typeface="Arial" panose="020B0604020202020204" pitchFamily="34" charset="0"/>
                <a:ea typeface="MS PGothic" panose="020B0600070205080204" pitchFamily="34" charset="-128"/>
              </a:defRPr>
            </a:lvl4pPr>
            <a:lvl5pPr marL="2057400" indent="-228600">
              <a:defRPr sz="2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OUR TRAINING ACADEMY</a:t>
            </a:r>
            <a:endParaRPr kumimoji="0" lang="en-ZA"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1" name="Rectangle 1">
            <a:extLst>
              <a:ext uri="{FF2B5EF4-FFF2-40B4-BE49-F238E27FC236}">
                <a16:creationId xmlns:a16="http://schemas.microsoft.com/office/drawing/2014/main" id="{BF736DD9-33E2-4DBD-9FEA-C3BFB98B1486}"/>
              </a:ext>
            </a:extLst>
          </p:cNvPr>
          <p:cNvSpPr>
            <a:spLocks noChangeArrowheads="1"/>
          </p:cNvSpPr>
          <p:nvPr/>
        </p:nvSpPr>
        <p:spPr bwMode="auto">
          <a:xfrm>
            <a:off x="404187" y="818866"/>
            <a:ext cx="38154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anose="020B0604020202020204" pitchFamily="34" charset="0"/>
                <a:ea typeface="MS PGothic" panose="020B0600070205080204" pitchFamily="34" charset="-128"/>
              </a:defRPr>
            </a:lvl1pPr>
            <a:lvl2pPr marL="742950" indent="-285750">
              <a:defRPr sz="2400">
                <a:solidFill>
                  <a:schemeClr val="bg1"/>
                </a:solidFill>
                <a:latin typeface="Arial" panose="020B0604020202020204" pitchFamily="34" charset="0"/>
                <a:ea typeface="MS PGothic" panose="020B0600070205080204" pitchFamily="34" charset="-128"/>
              </a:defRPr>
            </a:lvl2pPr>
            <a:lvl3pPr marL="1143000" indent="-228600">
              <a:defRPr sz="2400">
                <a:solidFill>
                  <a:schemeClr val="bg1"/>
                </a:solidFill>
                <a:latin typeface="Arial" panose="020B0604020202020204" pitchFamily="34" charset="0"/>
                <a:ea typeface="MS PGothic" panose="020B0600070205080204" pitchFamily="34" charset="-128"/>
              </a:defRPr>
            </a:lvl3pPr>
            <a:lvl4pPr marL="1600200" indent="-228600">
              <a:defRPr sz="2400">
                <a:solidFill>
                  <a:schemeClr val="bg1"/>
                </a:solidFill>
                <a:latin typeface="Arial" panose="020B0604020202020204" pitchFamily="34" charset="0"/>
                <a:ea typeface="MS PGothic" panose="020B0600070205080204" pitchFamily="34" charset="-128"/>
              </a:defRPr>
            </a:lvl4pPr>
            <a:lvl5pPr marL="2057400" indent="-228600">
              <a:defRPr sz="2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FOOD SAFETY</a:t>
            </a:r>
            <a:endParaRPr kumimoji="0" lang="en-ZA" altLang="en-US" sz="4000" b="1"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818866"/>
            <a:ext cx="12192000" cy="5486400"/>
          </a:xfrm>
          <a:prstGeom prst="rect">
            <a:avLst/>
          </a:prstGeom>
        </p:spPr>
      </p:pic>
      <p:pic>
        <p:nvPicPr>
          <p:cNvPr id="9" name="Picture 1" descr="C:\Users\naidook.SABS\AppData\Local\Microsoft\Windows\Temporary Internet Files\Content.Outlook\BUCFTOGK\FSSC 22000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6740" y="5459105"/>
            <a:ext cx="3234519" cy="696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9763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11814D-E0A7-4D10-B0C4-1C1A3C5E98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14" name="Rectangle 1">
            <a:extLst>
              <a:ext uri="{FF2B5EF4-FFF2-40B4-BE49-F238E27FC236}">
                <a16:creationId xmlns:a16="http://schemas.microsoft.com/office/drawing/2014/main" id="{BF736DD9-33E2-4DBD-9FEA-C3BFB98B1486}"/>
              </a:ext>
            </a:extLst>
          </p:cNvPr>
          <p:cNvSpPr>
            <a:spLocks noChangeArrowheads="1"/>
          </p:cNvSpPr>
          <p:nvPr/>
        </p:nvSpPr>
        <p:spPr bwMode="auto">
          <a:xfrm>
            <a:off x="4328760" y="125244"/>
            <a:ext cx="38154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anose="020B0604020202020204" pitchFamily="34" charset="0"/>
                <a:ea typeface="MS PGothic" panose="020B0600070205080204" pitchFamily="34" charset="-128"/>
              </a:defRPr>
            </a:lvl1pPr>
            <a:lvl2pPr marL="742950" indent="-285750">
              <a:defRPr sz="2400">
                <a:solidFill>
                  <a:schemeClr val="bg1"/>
                </a:solidFill>
                <a:latin typeface="Arial" panose="020B0604020202020204" pitchFamily="34" charset="0"/>
                <a:ea typeface="MS PGothic" panose="020B0600070205080204" pitchFamily="34" charset="-128"/>
              </a:defRPr>
            </a:lvl2pPr>
            <a:lvl3pPr marL="1143000" indent="-228600">
              <a:defRPr sz="2400">
                <a:solidFill>
                  <a:schemeClr val="bg1"/>
                </a:solidFill>
                <a:latin typeface="Arial" panose="020B0604020202020204" pitchFamily="34" charset="0"/>
                <a:ea typeface="MS PGothic" panose="020B0600070205080204" pitchFamily="34" charset="-128"/>
              </a:defRPr>
            </a:lvl3pPr>
            <a:lvl4pPr marL="1600200" indent="-228600">
              <a:defRPr sz="2400">
                <a:solidFill>
                  <a:schemeClr val="bg1"/>
                </a:solidFill>
                <a:latin typeface="Arial" panose="020B0604020202020204" pitchFamily="34" charset="0"/>
                <a:ea typeface="MS PGothic" panose="020B0600070205080204" pitchFamily="34" charset="-128"/>
              </a:defRPr>
            </a:lvl4pPr>
            <a:lvl5pPr marL="2057400" indent="-228600">
              <a:defRPr sz="2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FOOD SAFETY</a:t>
            </a:r>
            <a:endParaRPr kumimoji="0" lang="en-ZA"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5" name="Rectangle 14">
            <a:extLst>
              <a:ext uri="{FF2B5EF4-FFF2-40B4-BE49-F238E27FC236}">
                <a16:creationId xmlns:a16="http://schemas.microsoft.com/office/drawing/2014/main" id="{6BF7BD99-8F89-41FE-8BC2-CE1FED1E681F}"/>
              </a:ext>
            </a:extLst>
          </p:cNvPr>
          <p:cNvSpPr>
            <a:spLocks noChangeArrowheads="1"/>
          </p:cNvSpPr>
          <p:nvPr/>
        </p:nvSpPr>
        <p:spPr bwMode="auto">
          <a:xfrm>
            <a:off x="940594" y="2615514"/>
            <a:ext cx="103108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anose="020B0604020202020204" pitchFamily="34" charset="0"/>
                <a:ea typeface="MS PGothic" panose="020B0600070205080204" pitchFamily="34" charset="-128"/>
              </a:defRPr>
            </a:lvl1pPr>
            <a:lvl2pPr marL="742950" indent="-285750">
              <a:defRPr sz="2400">
                <a:solidFill>
                  <a:schemeClr val="bg1"/>
                </a:solidFill>
                <a:latin typeface="Arial" panose="020B0604020202020204" pitchFamily="34" charset="0"/>
                <a:ea typeface="MS PGothic" panose="020B0600070205080204" pitchFamily="34" charset="-128"/>
              </a:defRPr>
            </a:lvl2pPr>
            <a:lvl3pPr marL="1143000" indent="-228600">
              <a:defRPr sz="2400">
                <a:solidFill>
                  <a:schemeClr val="bg1"/>
                </a:solidFill>
                <a:latin typeface="Arial" panose="020B0604020202020204" pitchFamily="34" charset="0"/>
                <a:ea typeface="MS PGothic" panose="020B0600070205080204" pitchFamily="34" charset="-128"/>
              </a:defRPr>
            </a:lvl3pPr>
            <a:lvl4pPr marL="1600200" indent="-228600">
              <a:defRPr sz="2400">
                <a:solidFill>
                  <a:schemeClr val="bg1"/>
                </a:solidFill>
                <a:latin typeface="Arial" panose="020B0604020202020204" pitchFamily="34" charset="0"/>
                <a:ea typeface="MS PGothic" panose="020B0600070205080204" pitchFamily="34" charset="-128"/>
              </a:defRPr>
            </a:lvl4pPr>
            <a:lvl5pPr marL="2057400" indent="-228600">
              <a:defRPr sz="2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Food Safety is a way of making sure that food is produced in ways that prevent food-borne illnesses.</a:t>
            </a:r>
          </a:p>
        </p:txBody>
      </p:sp>
      <p:sp>
        <p:nvSpPr>
          <p:cNvPr id="17" name="Text Box 5">
            <a:extLst>
              <a:ext uri="{FF2B5EF4-FFF2-40B4-BE49-F238E27FC236}">
                <a16:creationId xmlns:a16="http://schemas.microsoft.com/office/drawing/2014/main" id="{1B5613F9-5496-43D4-986D-45C839EF75B3}"/>
              </a:ext>
            </a:extLst>
          </p:cNvPr>
          <p:cNvSpPr txBox="1">
            <a:spLocks noChangeArrowheads="1"/>
          </p:cNvSpPr>
          <p:nvPr/>
        </p:nvSpPr>
        <p:spPr bwMode="auto">
          <a:xfrm>
            <a:off x="976313" y="1023938"/>
            <a:ext cx="10520362"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bg1"/>
                </a:solidFill>
                <a:latin typeface="Arial" panose="020B0604020202020204" pitchFamily="34" charset="0"/>
                <a:ea typeface="MS PGothic" panose="020B0600070205080204" pitchFamily="34" charset="-128"/>
              </a:defRPr>
            </a:lvl1pPr>
            <a:lvl2pPr marL="742950" indent="-285750">
              <a:defRPr sz="2400">
                <a:solidFill>
                  <a:schemeClr val="bg1"/>
                </a:solidFill>
                <a:latin typeface="Arial" panose="020B0604020202020204" pitchFamily="34" charset="0"/>
                <a:ea typeface="MS PGothic" panose="020B0600070205080204" pitchFamily="34" charset="-128"/>
              </a:defRPr>
            </a:lvl2pPr>
            <a:lvl3pPr marL="1143000" indent="-228600">
              <a:defRPr sz="2400">
                <a:solidFill>
                  <a:schemeClr val="bg1"/>
                </a:solidFill>
                <a:latin typeface="Arial" panose="020B0604020202020204" pitchFamily="34" charset="0"/>
                <a:ea typeface="MS PGothic" panose="020B0600070205080204" pitchFamily="34" charset="-128"/>
              </a:defRPr>
            </a:lvl3pPr>
            <a:lvl4pPr marL="1600200" indent="-228600">
              <a:defRPr sz="2400">
                <a:solidFill>
                  <a:schemeClr val="bg1"/>
                </a:solidFill>
                <a:latin typeface="Arial" panose="020B0604020202020204" pitchFamily="34" charset="0"/>
                <a:ea typeface="MS PGothic" panose="020B0600070205080204" pitchFamily="34" charset="-128"/>
              </a:defRPr>
            </a:lvl4pPr>
            <a:lvl5pPr marL="2057400" indent="-228600">
              <a:defRPr sz="2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Assurance that food will not cause an adverse health effect for the consumer when it is prepared and/or consumed in accordance with its intended use</a:t>
            </a:r>
            <a:endParaRPr kumimoji="0" lang="en-GB"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grpSp>
        <p:nvGrpSpPr>
          <p:cNvPr id="2" name="Group 1">
            <a:extLst>
              <a:ext uri="{FF2B5EF4-FFF2-40B4-BE49-F238E27FC236}">
                <a16:creationId xmlns:a16="http://schemas.microsoft.com/office/drawing/2014/main" id="{278E788A-FC00-4C0F-9362-F902E4346456}"/>
              </a:ext>
            </a:extLst>
          </p:cNvPr>
          <p:cNvGrpSpPr/>
          <p:nvPr/>
        </p:nvGrpSpPr>
        <p:grpSpPr>
          <a:xfrm>
            <a:off x="709613" y="4019550"/>
            <a:ext cx="10411677" cy="1940718"/>
            <a:chOff x="709613" y="4019550"/>
            <a:chExt cx="10411677" cy="1940718"/>
          </a:xfrm>
        </p:grpSpPr>
        <p:sp>
          <p:nvSpPr>
            <p:cNvPr id="16" name="Rectangle 15">
              <a:extLst>
                <a:ext uri="{FF2B5EF4-FFF2-40B4-BE49-F238E27FC236}">
                  <a16:creationId xmlns:a16="http://schemas.microsoft.com/office/drawing/2014/main" id="{99CD0518-919B-4DA4-B4A3-7897B3CDADC8}"/>
                </a:ext>
              </a:extLst>
            </p:cNvPr>
            <p:cNvSpPr>
              <a:spLocks noChangeArrowheads="1"/>
            </p:cNvSpPr>
            <p:nvPr/>
          </p:nvSpPr>
          <p:spPr bwMode="auto">
            <a:xfrm>
              <a:off x="709613" y="4087814"/>
              <a:ext cx="411003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anose="020B0604020202020204" pitchFamily="34" charset="0"/>
                  <a:ea typeface="MS PGothic" panose="020B0600070205080204" pitchFamily="34" charset="-128"/>
                </a:defRPr>
              </a:lvl1pPr>
              <a:lvl2pPr marL="742950" indent="-285750">
                <a:defRPr sz="2400">
                  <a:solidFill>
                    <a:schemeClr val="bg1"/>
                  </a:solidFill>
                  <a:latin typeface="Arial" panose="020B0604020202020204" pitchFamily="34" charset="0"/>
                  <a:ea typeface="MS PGothic" panose="020B0600070205080204" pitchFamily="34" charset="-128"/>
                </a:defRPr>
              </a:lvl2pPr>
              <a:lvl3pPr marL="1143000" indent="-228600">
                <a:defRPr sz="2400">
                  <a:solidFill>
                    <a:schemeClr val="bg1"/>
                  </a:solidFill>
                  <a:latin typeface="Arial" panose="020B0604020202020204" pitchFamily="34" charset="0"/>
                  <a:ea typeface="MS PGothic" panose="020B0600070205080204" pitchFamily="34" charset="-128"/>
                </a:defRPr>
              </a:lvl3pPr>
              <a:lvl4pPr marL="1600200" indent="-228600">
                <a:defRPr sz="2400">
                  <a:solidFill>
                    <a:schemeClr val="bg1"/>
                  </a:solidFill>
                  <a:latin typeface="Arial" panose="020B0604020202020204" pitchFamily="34" charset="0"/>
                  <a:ea typeface="MS PGothic" panose="020B0600070205080204" pitchFamily="34" charset="-128"/>
                </a:defRPr>
              </a:lvl4pPr>
              <a:lvl5pPr marL="2057400" indent="-228600">
                <a:defRPr sz="2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Therefore food safety also simply means “meeting customer’s food safety requirements”. </a:t>
              </a:r>
              <a:endParaRPr kumimoji="0" lang="en-ZA" alt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pic>
          <p:nvPicPr>
            <p:cNvPr id="18" name="Picture 4" descr="What's bugging you?">
              <a:extLst>
                <a:ext uri="{FF2B5EF4-FFF2-40B4-BE49-F238E27FC236}">
                  <a16:creationId xmlns:a16="http://schemas.microsoft.com/office/drawing/2014/main" id="{186F46EA-6A45-4D7C-A341-D39D7447DB4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854340" y="4019550"/>
              <a:ext cx="2266950" cy="194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What is food poisoning? – icona">
              <a:extLst>
                <a:ext uri="{FF2B5EF4-FFF2-40B4-BE49-F238E27FC236}">
                  <a16:creationId xmlns:a16="http://schemas.microsoft.com/office/drawing/2014/main" id="{73E067D5-AAE3-471E-940F-A5E4CCF6CA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890" y="4033043"/>
              <a:ext cx="3854450" cy="19272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1202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20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11814D-E0A7-4D10-B0C4-1C1A3C5E98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12" name="TextBox 11">
            <a:extLst>
              <a:ext uri="{FF2B5EF4-FFF2-40B4-BE49-F238E27FC236}">
                <a16:creationId xmlns:a16="http://schemas.microsoft.com/office/drawing/2014/main" id="{D5621F39-DBB6-4E79-9D5C-D8947761F54A}"/>
              </a:ext>
            </a:extLst>
          </p:cNvPr>
          <p:cNvSpPr txBox="1"/>
          <p:nvPr/>
        </p:nvSpPr>
        <p:spPr>
          <a:xfrm>
            <a:off x="1203851" y="1286455"/>
            <a:ext cx="5472608"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Structured business strategy </a:t>
            </a:r>
          </a:p>
        </p:txBody>
      </p:sp>
      <p:grpSp>
        <p:nvGrpSpPr>
          <p:cNvPr id="5" name="Group 4">
            <a:extLst>
              <a:ext uri="{FF2B5EF4-FFF2-40B4-BE49-F238E27FC236}">
                <a16:creationId xmlns:a16="http://schemas.microsoft.com/office/drawing/2014/main" id="{E7E5D49B-E3A0-4BC2-B06C-10E39FA4CED9}"/>
              </a:ext>
            </a:extLst>
          </p:cNvPr>
          <p:cNvGrpSpPr/>
          <p:nvPr/>
        </p:nvGrpSpPr>
        <p:grpSpPr>
          <a:xfrm>
            <a:off x="1408693" y="3119791"/>
            <a:ext cx="6989833" cy="791751"/>
            <a:chOff x="1408693" y="3119791"/>
            <a:chExt cx="6989833" cy="791751"/>
          </a:xfrm>
        </p:grpSpPr>
        <p:sp>
          <p:nvSpPr>
            <p:cNvPr id="20" name="Rectangle 19">
              <a:extLst>
                <a:ext uri="{FF2B5EF4-FFF2-40B4-BE49-F238E27FC236}">
                  <a16:creationId xmlns:a16="http://schemas.microsoft.com/office/drawing/2014/main" id="{E57216CE-9870-4E0B-8E43-050F7B2AE97D}"/>
                </a:ext>
              </a:extLst>
            </p:cNvPr>
            <p:cNvSpPr/>
            <p:nvPr/>
          </p:nvSpPr>
          <p:spPr>
            <a:xfrm>
              <a:off x="1408693" y="3119791"/>
              <a:ext cx="2531462" cy="693100"/>
            </a:xfrm>
            <a:prstGeom prst="rect">
              <a:avLst/>
            </a:prstGeom>
            <a:noFill/>
          </p:spPr>
          <p:txBody>
            <a:bodyPr wrap="none">
              <a:spAutoFit/>
            </a:bodyPr>
            <a:lstStyle/>
            <a:p>
              <a:pPr algn="ctr" eaLnBrk="0" fontAlgn="base" hangingPunct="0">
                <a:spcBef>
                  <a:spcPct val="0"/>
                </a:spcBef>
                <a:spcAft>
                  <a:spcPct val="0"/>
                </a:spcAft>
                <a:defRPr/>
              </a:pPr>
              <a:r>
                <a:rPr lang="en-US" sz="5400" b="1" i="1" dirty="0">
                  <a:ln w="31550" cmpd="sng">
                    <a:gradFill>
                      <a:gsLst>
                        <a:gs pos="25000">
                          <a:srgbClr val="BBE0E3">
                            <a:shade val="25000"/>
                            <a:satMod val="190000"/>
                          </a:srgbClr>
                        </a:gs>
                        <a:gs pos="80000">
                          <a:srgbClr val="BBE0E3">
                            <a:tint val="75000"/>
                            <a:satMod val="190000"/>
                          </a:srgbClr>
                        </a:gs>
                      </a:gsLst>
                      <a:lin ang="5400000"/>
                    </a:gradFill>
                    <a:prstDash val="solid"/>
                  </a:ln>
                  <a:solidFill>
                    <a:schemeClr val="bg1"/>
                  </a:solidFill>
                  <a:effectLst>
                    <a:outerShdw blurRad="41275" dist="12700" dir="12000000" algn="tl" rotWithShape="0">
                      <a:srgbClr val="000000">
                        <a:alpha val="40000"/>
                      </a:srgbClr>
                    </a:outerShdw>
                  </a:effectLst>
                  <a:latin typeface="Times New Roman" pitchFamily="18" charset="0"/>
                </a:rPr>
                <a:t>HACCP</a:t>
              </a:r>
            </a:p>
          </p:txBody>
        </p:sp>
        <p:sp>
          <p:nvSpPr>
            <p:cNvPr id="21" name="Rectangle 20">
              <a:extLst>
                <a:ext uri="{FF2B5EF4-FFF2-40B4-BE49-F238E27FC236}">
                  <a16:creationId xmlns:a16="http://schemas.microsoft.com/office/drawing/2014/main" id="{9C7BD35E-27B2-4DD9-A512-DF4AFF07A9B3}"/>
                </a:ext>
              </a:extLst>
            </p:cNvPr>
            <p:cNvSpPr/>
            <p:nvPr/>
          </p:nvSpPr>
          <p:spPr>
            <a:xfrm>
              <a:off x="4514128" y="3218442"/>
              <a:ext cx="3884398" cy="693100"/>
            </a:xfrm>
            <a:prstGeom prst="rect">
              <a:avLst/>
            </a:prstGeom>
            <a:noFill/>
          </p:spPr>
          <p:txBody>
            <a:bodyPr wrap="none">
              <a:spAutoFit/>
            </a:bodyPr>
            <a:lstStyle/>
            <a:p>
              <a:pPr algn="ctr" eaLnBrk="0" fontAlgn="base" hangingPunct="0">
                <a:spcBef>
                  <a:spcPct val="0"/>
                </a:spcBef>
                <a:spcAft>
                  <a:spcPct val="0"/>
                </a:spcAft>
                <a:defRPr/>
              </a:pPr>
              <a:r>
                <a:rPr lang="en-US" sz="5400" b="1" i="1" spc="50" dirty="0">
                  <a:ln w="12700" cmpd="sng">
                    <a:solidFill>
                      <a:srgbClr val="2D2D8A">
                        <a:satMod val="120000"/>
                        <a:shade val="80000"/>
                      </a:srgbClr>
                    </a:solidFill>
                    <a:prstDash val="solid"/>
                  </a:ln>
                  <a:solidFill>
                    <a:schemeClr val="bg1"/>
                  </a:solidFill>
                  <a:effectLst>
                    <a:glow rad="53100">
                      <a:srgbClr val="2D2D8A">
                        <a:satMod val="180000"/>
                        <a:alpha val="30000"/>
                      </a:srgbClr>
                    </a:glow>
                  </a:effectLst>
                  <a:latin typeface="Times New Roman" pitchFamily="18" charset="0"/>
                </a:rPr>
                <a:t>SANS 10330</a:t>
              </a:r>
            </a:p>
          </p:txBody>
        </p:sp>
      </p:grpSp>
      <p:sp>
        <p:nvSpPr>
          <p:cNvPr id="22" name="Rectangle 21">
            <a:extLst>
              <a:ext uri="{FF2B5EF4-FFF2-40B4-BE49-F238E27FC236}">
                <a16:creationId xmlns:a16="http://schemas.microsoft.com/office/drawing/2014/main" id="{B86DBFE3-E370-4240-9E7C-7A6AB3F927D6}"/>
              </a:ext>
            </a:extLst>
          </p:cNvPr>
          <p:cNvSpPr/>
          <p:nvPr/>
        </p:nvSpPr>
        <p:spPr>
          <a:xfrm>
            <a:off x="1277420" y="4386333"/>
            <a:ext cx="3243197" cy="693100"/>
          </a:xfrm>
          <a:prstGeom prst="rect">
            <a:avLst/>
          </a:prstGeom>
          <a:noFill/>
        </p:spPr>
        <p:txBody>
          <a:bodyPr wrap="none">
            <a:spAutoFit/>
          </a:bodyPr>
          <a:lstStyle/>
          <a:p>
            <a:pPr algn="ctr" eaLnBrk="0" fontAlgn="base" hangingPunct="0">
              <a:spcBef>
                <a:spcPct val="0"/>
              </a:spcBef>
              <a:spcAft>
                <a:spcPct val="0"/>
              </a:spcAft>
              <a:defRPr/>
            </a:pPr>
            <a:r>
              <a:rPr lang="en-US" sz="5400" b="1" i="1" dirty="0">
                <a:ln w="24500" cmpd="dbl">
                  <a:solidFill>
                    <a:srgbClr val="333399">
                      <a:shade val="85000"/>
                      <a:satMod val="155000"/>
                    </a:srgbClr>
                  </a:solidFill>
                  <a:prstDash val="solid"/>
                  <a:miter lim="800000"/>
                </a:ln>
                <a:solidFill>
                  <a:schemeClr val="bg1"/>
                </a:solidFill>
                <a:effectLst>
                  <a:outerShdw blurRad="38100" dist="38100" dir="7020000" algn="tl">
                    <a:srgbClr val="000000">
                      <a:alpha val="35000"/>
                    </a:srgbClr>
                  </a:outerShdw>
                </a:effectLst>
                <a:latin typeface="Times New Roman" pitchFamily="18" charset="0"/>
              </a:rPr>
              <a:t>ISO 22000</a:t>
            </a:r>
          </a:p>
        </p:txBody>
      </p:sp>
      <p:pic>
        <p:nvPicPr>
          <p:cNvPr id="23" name="Picture 1" descr="Description: C:\Users\CHETTYMO\AppData\Local\Microsoft\Windows\Temporary Internet Files\Content.Outlook\MHN2YP2A\FSSC 22000 LOGO (2).jpg">
            <a:extLst>
              <a:ext uri="{FF2B5EF4-FFF2-40B4-BE49-F238E27FC236}">
                <a16:creationId xmlns:a16="http://schemas.microsoft.com/office/drawing/2014/main" id="{F32B2A17-C0BF-460C-8120-03C4BC068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432" y="4479533"/>
            <a:ext cx="5536115" cy="90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9AD37B31-481B-4F0E-93E6-F59A9442246E}"/>
              </a:ext>
            </a:extLst>
          </p:cNvPr>
          <p:cNvSpPr txBox="1"/>
          <p:nvPr/>
        </p:nvSpPr>
        <p:spPr>
          <a:xfrm>
            <a:off x="1277420" y="2308030"/>
            <a:ext cx="6798068"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Meet legislation and regulations </a:t>
            </a:r>
          </a:p>
        </p:txBody>
      </p:sp>
      <p:sp>
        <p:nvSpPr>
          <p:cNvPr id="3" name="TextBox 2">
            <a:extLst>
              <a:ext uri="{FF2B5EF4-FFF2-40B4-BE49-F238E27FC236}">
                <a16:creationId xmlns:a16="http://schemas.microsoft.com/office/drawing/2014/main" id="{4CD81870-2B63-4B47-AD89-C51D4023AA86}"/>
              </a:ext>
            </a:extLst>
          </p:cNvPr>
          <p:cNvSpPr txBox="1"/>
          <p:nvPr/>
        </p:nvSpPr>
        <p:spPr>
          <a:xfrm>
            <a:off x="914400" y="122644"/>
            <a:ext cx="10099496" cy="646331"/>
          </a:xfrm>
          <a:prstGeom prst="rect">
            <a:avLst/>
          </a:prstGeom>
          <a:noFill/>
        </p:spPr>
        <p:txBody>
          <a:bodyPr wrap="square" rtlCol="0">
            <a:spAutoFit/>
          </a:bodyPr>
          <a:lstStyle/>
          <a:p>
            <a:r>
              <a:rPr lang="en-ZA" sz="3600" b="1" dirty="0">
                <a:solidFill>
                  <a:schemeClr val="bg1"/>
                </a:solidFill>
                <a:latin typeface="Times New Roman" panose="02020603050405020304" pitchFamily="18" charset="0"/>
                <a:cs typeface="Times New Roman" panose="02020603050405020304" pitchFamily="18" charset="0"/>
              </a:rPr>
              <a:t>FOOD SAFETY MANAGEMENT SYSTEMS</a:t>
            </a:r>
          </a:p>
        </p:txBody>
      </p:sp>
    </p:spTree>
    <p:extLst>
      <p:ext uri="{BB962C8B-B14F-4D97-AF65-F5344CB8AC3E}">
        <p14:creationId xmlns:p14="http://schemas.microsoft.com/office/powerpoint/2010/main" val="1085664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11814D-E0A7-4D10-B0C4-1C1A3C5E98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2" name="Rectangle 1">
            <a:extLst>
              <a:ext uri="{FF2B5EF4-FFF2-40B4-BE49-F238E27FC236}">
                <a16:creationId xmlns:a16="http://schemas.microsoft.com/office/drawing/2014/main" id="{5ED19116-5BCE-4BF1-AC22-D3299E8CA18A}"/>
              </a:ext>
            </a:extLst>
          </p:cNvPr>
          <p:cNvSpPr/>
          <p:nvPr/>
        </p:nvSpPr>
        <p:spPr>
          <a:xfrm>
            <a:off x="1691810" y="198473"/>
            <a:ext cx="9729627" cy="523220"/>
          </a:xfrm>
          <a:prstGeom prst="rect">
            <a:avLst/>
          </a:prstGeom>
        </p:spPr>
        <p:txBody>
          <a:bodyPr wrap="square">
            <a:spAutoFit/>
          </a:bodyPr>
          <a:lstStyle/>
          <a:p>
            <a:pPr lvl="0" algn="ctr">
              <a:defRPr/>
            </a:pPr>
            <a:r>
              <a:rPr lang="en-ZA" sz="2800" b="1" dirty="0">
                <a:solidFill>
                  <a:prstClr val="white"/>
                </a:solidFill>
                <a:latin typeface="Times New Roman" panose="02020603050405020304" pitchFamily="18" charset="0"/>
                <a:cs typeface="Times New Roman" panose="02020603050405020304" pitchFamily="18" charset="0"/>
              </a:rPr>
              <a:t>STEPS FOR IMPLEMENTING A FOOD SAFETY SYSTEM</a:t>
            </a:r>
          </a:p>
        </p:txBody>
      </p:sp>
      <p:grpSp>
        <p:nvGrpSpPr>
          <p:cNvPr id="13" name="Group 5">
            <a:extLst>
              <a:ext uri="{FF2B5EF4-FFF2-40B4-BE49-F238E27FC236}">
                <a16:creationId xmlns:a16="http://schemas.microsoft.com/office/drawing/2014/main" id="{DDF4A01A-7814-4902-BEFE-A8DE7EE7CD1C}"/>
              </a:ext>
            </a:extLst>
          </p:cNvPr>
          <p:cNvGrpSpPr>
            <a:grpSpLocks/>
          </p:cNvGrpSpPr>
          <p:nvPr/>
        </p:nvGrpSpPr>
        <p:grpSpPr bwMode="auto">
          <a:xfrm>
            <a:off x="2163763" y="4882223"/>
            <a:ext cx="7239000" cy="1385888"/>
            <a:chOff x="547" y="3392"/>
            <a:chExt cx="4560" cy="873"/>
          </a:xfrm>
        </p:grpSpPr>
        <p:sp>
          <p:nvSpPr>
            <p:cNvPr id="14" name="AutoShape 6">
              <a:extLst>
                <a:ext uri="{FF2B5EF4-FFF2-40B4-BE49-F238E27FC236}">
                  <a16:creationId xmlns:a16="http://schemas.microsoft.com/office/drawing/2014/main" id="{EC1BE912-AC23-4B87-9395-AA86E1232C3B}"/>
                </a:ext>
              </a:extLst>
            </p:cNvPr>
            <p:cNvSpPr>
              <a:spLocks noChangeArrowheads="1"/>
            </p:cNvSpPr>
            <p:nvPr/>
          </p:nvSpPr>
          <p:spPr bwMode="auto">
            <a:xfrm>
              <a:off x="547" y="3392"/>
              <a:ext cx="4560" cy="873"/>
            </a:xfrm>
            <a:prstGeom prst="cube">
              <a:avLst>
                <a:gd name="adj" fmla="val 25000"/>
              </a:avLst>
            </a:prstGeom>
            <a:gradFill rotWithShape="0">
              <a:gsLst>
                <a:gs pos="0">
                  <a:srgbClr val="CC99FF"/>
                </a:gs>
                <a:gs pos="100000">
                  <a:srgbClr val="946FB9"/>
                </a:gs>
              </a:gsLst>
              <a:path path="rect">
                <a:fillToRect l="50000" t="50000" r="50000" b="50000"/>
              </a:path>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i="1">
                  <a:solidFill>
                    <a:schemeClr val="bg1"/>
                  </a:solidFill>
                  <a:latin typeface="Times New Roman" pitchFamily="18" charset="0"/>
                  <a:ea typeface="MS PGothic" pitchFamily="34" charset="-128"/>
                </a:defRPr>
              </a:lvl1pPr>
              <a:lvl2pPr marL="742950" indent="-285750">
                <a:defRPr sz="3200" i="1">
                  <a:solidFill>
                    <a:schemeClr val="bg1"/>
                  </a:solidFill>
                  <a:latin typeface="Times New Roman" pitchFamily="18" charset="0"/>
                  <a:ea typeface="MS PGothic" pitchFamily="34" charset="-128"/>
                </a:defRPr>
              </a:lvl2pPr>
              <a:lvl3pPr marL="1143000" indent="-228600">
                <a:defRPr sz="3200" i="1">
                  <a:solidFill>
                    <a:schemeClr val="bg1"/>
                  </a:solidFill>
                  <a:latin typeface="Times New Roman" pitchFamily="18" charset="0"/>
                  <a:ea typeface="MS PGothic" pitchFamily="34" charset="-128"/>
                </a:defRPr>
              </a:lvl3pPr>
              <a:lvl4pPr marL="1600200" indent="-228600">
                <a:defRPr sz="3200" i="1">
                  <a:solidFill>
                    <a:schemeClr val="bg1"/>
                  </a:solidFill>
                  <a:latin typeface="Times New Roman" pitchFamily="18" charset="0"/>
                  <a:ea typeface="MS PGothic" pitchFamily="34" charset="-128"/>
                </a:defRPr>
              </a:lvl4pPr>
              <a:lvl5pPr marL="2057400" indent="-228600">
                <a:defRPr sz="3200" i="1">
                  <a:solidFill>
                    <a:schemeClr val="bg1"/>
                  </a:solidFill>
                  <a:latin typeface="Times New Roman" pitchFamily="18" charset="0"/>
                  <a:ea typeface="MS PGothic" pitchFamily="34" charset="-128"/>
                </a:defRPr>
              </a:lvl5pPr>
              <a:lvl6pPr marL="25146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6pPr>
              <a:lvl7pPr marL="29718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7pPr>
              <a:lvl8pPr marL="34290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8pPr>
              <a:lvl9pPr marL="38862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9pPr>
            </a:lstStyle>
            <a:p>
              <a:pPr algn="ctr" fontAlgn="base">
                <a:spcBef>
                  <a:spcPct val="0"/>
                </a:spcBef>
                <a:spcAft>
                  <a:spcPct val="0"/>
                </a:spcAft>
                <a:defRPr/>
              </a:pPr>
              <a:endParaRPr lang="en-GB" altLang="en-US" sz="2400" i="0" kern="0">
                <a:solidFill>
                  <a:srgbClr val="000000"/>
                </a:solidFill>
                <a:cs typeface="Times New Roman" pitchFamily="18" charset="0"/>
              </a:endParaRPr>
            </a:p>
          </p:txBody>
        </p:sp>
        <p:sp>
          <p:nvSpPr>
            <p:cNvPr id="15" name="Text Box 7">
              <a:extLst>
                <a:ext uri="{FF2B5EF4-FFF2-40B4-BE49-F238E27FC236}">
                  <a16:creationId xmlns:a16="http://schemas.microsoft.com/office/drawing/2014/main" id="{A4691216-BB5A-4887-AB34-E3A6F36BD66F}"/>
                </a:ext>
              </a:extLst>
            </p:cNvPr>
            <p:cNvSpPr txBox="1">
              <a:spLocks noChangeArrowheads="1"/>
            </p:cNvSpPr>
            <p:nvPr/>
          </p:nvSpPr>
          <p:spPr bwMode="auto">
            <a:xfrm>
              <a:off x="1659" y="3618"/>
              <a:ext cx="222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i="1">
                  <a:solidFill>
                    <a:schemeClr val="bg1"/>
                  </a:solidFill>
                  <a:latin typeface="Times New Roman" pitchFamily="18" charset="0"/>
                  <a:ea typeface="MS PGothic" pitchFamily="34" charset="-128"/>
                </a:defRPr>
              </a:lvl1pPr>
              <a:lvl2pPr marL="742950" indent="-285750">
                <a:defRPr sz="3200" i="1">
                  <a:solidFill>
                    <a:schemeClr val="bg1"/>
                  </a:solidFill>
                  <a:latin typeface="Times New Roman" pitchFamily="18" charset="0"/>
                  <a:ea typeface="MS PGothic" pitchFamily="34" charset="-128"/>
                </a:defRPr>
              </a:lvl2pPr>
              <a:lvl3pPr marL="1143000" indent="-228600">
                <a:defRPr sz="3200" i="1">
                  <a:solidFill>
                    <a:schemeClr val="bg1"/>
                  </a:solidFill>
                  <a:latin typeface="Times New Roman" pitchFamily="18" charset="0"/>
                  <a:ea typeface="MS PGothic" pitchFamily="34" charset="-128"/>
                </a:defRPr>
              </a:lvl3pPr>
              <a:lvl4pPr marL="1600200" indent="-228600">
                <a:defRPr sz="3200" i="1">
                  <a:solidFill>
                    <a:schemeClr val="bg1"/>
                  </a:solidFill>
                  <a:latin typeface="Times New Roman" pitchFamily="18" charset="0"/>
                  <a:ea typeface="MS PGothic" pitchFamily="34" charset="-128"/>
                </a:defRPr>
              </a:lvl4pPr>
              <a:lvl5pPr marL="2057400" indent="-228600">
                <a:defRPr sz="3200" i="1">
                  <a:solidFill>
                    <a:schemeClr val="bg1"/>
                  </a:solidFill>
                  <a:latin typeface="Times New Roman" pitchFamily="18" charset="0"/>
                  <a:ea typeface="MS PGothic" pitchFamily="34" charset="-128"/>
                </a:defRPr>
              </a:lvl5pPr>
              <a:lvl6pPr marL="25146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6pPr>
              <a:lvl7pPr marL="29718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7pPr>
              <a:lvl8pPr marL="34290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8pPr>
              <a:lvl9pPr marL="38862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9pPr>
            </a:lstStyle>
            <a:p>
              <a:pPr algn="ctr" fontAlgn="base">
                <a:spcBef>
                  <a:spcPct val="0"/>
                </a:spcBef>
                <a:spcAft>
                  <a:spcPct val="0"/>
                </a:spcAft>
                <a:defRPr/>
              </a:pPr>
              <a:r>
                <a:rPr lang="en-US" altLang="en-US" sz="2000" b="1" i="0" kern="0" dirty="0">
                  <a:solidFill>
                    <a:srgbClr val="000000"/>
                  </a:solidFill>
                  <a:cs typeface="Times New Roman" pitchFamily="18" charset="0"/>
                </a:rPr>
                <a:t>GMP’s</a:t>
              </a:r>
            </a:p>
            <a:p>
              <a:pPr algn="ctr" fontAlgn="base">
                <a:spcBef>
                  <a:spcPct val="0"/>
                </a:spcBef>
                <a:spcAft>
                  <a:spcPct val="0"/>
                </a:spcAft>
                <a:defRPr/>
              </a:pPr>
              <a:r>
                <a:rPr lang="en-US" altLang="en-US" sz="2000" b="1" i="0" kern="0" dirty="0">
                  <a:solidFill>
                    <a:srgbClr val="000000"/>
                  </a:solidFill>
                  <a:cs typeface="Times New Roman" pitchFamily="18" charset="0"/>
                </a:rPr>
                <a:t>SA- Regulation 638 – FCD Act</a:t>
              </a:r>
            </a:p>
          </p:txBody>
        </p:sp>
      </p:grpSp>
      <p:grpSp>
        <p:nvGrpSpPr>
          <p:cNvPr id="16" name="Group 8">
            <a:extLst>
              <a:ext uri="{FF2B5EF4-FFF2-40B4-BE49-F238E27FC236}">
                <a16:creationId xmlns:a16="http://schemas.microsoft.com/office/drawing/2014/main" id="{43C9DA68-C0E4-433D-A1D4-9FC8B2E439B1}"/>
              </a:ext>
            </a:extLst>
          </p:cNvPr>
          <p:cNvGrpSpPr>
            <a:grpSpLocks/>
          </p:cNvGrpSpPr>
          <p:nvPr/>
        </p:nvGrpSpPr>
        <p:grpSpPr bwMode="auto">
          <a:xfrm>
            <a:off x="2743200" y="3604287"/>
            <a:ext cx="6400800" cy="1412875"/>
            <a:chOff x="864" y="2580"/>
            <a:chExt cx="4032" cy="960"/>
          </a:xfrm>
        </p:grpSpPr>
        <p:sp>
          <p:nvSpPr>
            <p:cNvPr id="17" name="AutoShape 9">
              <a:extLst>
                <a:ext uri="{FF2B5EF4-FFF2-40B4-BE49-F238E27FC236}">
                  <a16:creationId xmlns:a16="http://schemas.microsoft.com/office/drawing/2014/main" id="{7A538835-612C-4A53-AB02-FD4BD7A2B639}"/>
                </a:ext>
              </a:extLst>
            </p:cNvPr>
            <p:cNvSpPr>
              <a:spLocks noChangeArrowheads="1"/>
            </p:cNvSpPr>
            <p:nvPr/>
          </p:nvSpPr>
          <p:spPr bwMode="auto">
            <a:xfrm>
              <a:off x="864" y="2580"/>
              <a:ext cx="4032" cy="960"/>
            </a:xfrm>
            <a:prstGeom prst="cube">
              <a:avLst>
                <a:gd name="adj" fmla="val 25000"/>
              </a:avLst>
            </a:prstGeom>
            <a:gradFill rotWithShape="0">
              <a:gsLst>
                <a:gs pos="0">
                  <a:srgbClr val="5E4776"/>
                </a:gs>
                <a:gs pos="50000">
                  <a:srgbClr val="CC99FF"/>
                </a:gs>
                <a:gs pos="100000">
                  <a:srgbClr val="5E4776"/>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i="1">
                  <a:solidFill>
                    <a:schemeClr val="bg1"/>
                  </a:solidFill>
                  <a:latin typeface="Times New Roman" pitchFamily="18" charset="0"/>
                  <a:ea typeface="MS PGothic" pitchFamily="34" charset="-128"/>
                </a:defRPr>
              </a:lvl1pPr>
              <a:lvl2pPr marL="742950" indent="-285750">
                <a:defRPr sz="3200" i="1">
                  <a:solidFill>
                    <a:schemeClr val="bg1"/>
                  </a:solidFill>
                  <a:latin typeface="Times New Roman" pitchFamily="18" charset="0"/>
                  <a:ea typeface="MS PGothic" pitchFamily="34" charset="-128"/>
                </a:defRPr>
              </a:lvl2pPr>
              <a:lvl3pPr marL="1143000" indent="-228600">
                <a:defRPr sz="3200" i="1">
                  <a:solidFill>
                    <a:schemeClr val="bg1"/>
                  </a:solidFill>
                  <a:latin typeface="Times New Roman" pitchFamily="18" charset="0"/>
                  <a:ea typeface="MS PGothic" pitchFamily="34" charset="-128"/>
                </a:defRPr>
              </a:lvl3pPr>
              <a:lvl4pPr marL="1600200" indent="-228600">
                <a:defRPr sz="3200" i="1">
                  <a:solidFill>
                    <a:schemeClr val="bg1"/>
                  </a:solidFill>
                  <a:latin typeface="Times New Roman" pitchFamily="18" charset="0"/>
                  <a:ea typeface="MS PGothic" pitchFamily="34" charset="-128"/>
                </a:defRPr>
              </a:lvl4pPr>
              <a:lvl5pPr marL="2057400" indent="-228600">
                <a:defRPr sz="3200" i="1">
                  <a:solidFill>
                    <a:schemeClr val="bg1"/>
                  </a:solidFill>
                  <a:latin typeface="Times New Roman" pitchFamily="18" charset="0"/>
                  <a:ea typeface="MS PGothic" pitchFamily="34" charset="-128"/>
                </a:defRPr>
              </a:lvl5pPr>
              <a:lvl6pPr marL="25146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6pPr>
              <a:lvl7pPr marL="29718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7pPr>
              <a:lvl8pPr marL="34290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8pPr>
              <a:lvl9pPr marL="38862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9pPr>
            </a:lstStyle>
            <a:p>
              <a:pPr algn="ctr" fontAlgn="base">
                <a:spcBef>
                  <a:spcPct val="0"/>
                </a:spcBef>
                <a:spcAft>
                  <a:spcPct val="0"/>
                </a:spcAft>
                <a:defRPr/>
              </a:pPr>
              <a:endParaRPr lang="en-GB" altLang="en-US" sz="2400" i="0" kern="0">
                <a:solidFill>
                  <a:srgbClr val="000000"/>
                </a:solidFill>
                <a:cs typeface="Times New Roman" pitchFamily="18" charset="0"/>
              </a:endParaRPr>
            </a:p>
          </p:txBody>
        </p:sp>
        <p:sp>
          <p:nvSpPr>
            <p:cNvPr id="18" name="Text Box 10">
              <a:extLst>
                <a:ext uri="{FF2B5EF4-FFF2-40B4-BE49-F238E27FC236}">
                  <a16:creationId xmlns:a16="http://schemas.microsoft.com/office/drawing/2014/main" id="{3D2666A6-8828-4D61-9875-9D084EE5F7AC}"/>
                </a:ext>
              </a:extLst>
            </p:cNvPr>
            <p:cNvSpPr txBox="1">
              <a:spLocks noChangeArrowheads="1"/>
            </p:cNvSpPr>
            <p:nvPr/>
          </p:nvSpPr>
          <p:spPr bwMode="auto">
            <a:xfrm>
              <a:off x="1750" y="2910"/>
              <a:ext cx="2060"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i="1">
                  <a:solidFill>
                    <a:schemeClr val="bg1"/>
                  </a:solidFill>
                  <a:latin typeface="Times New Roman" pitchFamily="18" charset="0"/>
                  <a:ea typeface="MS PGothic" pitchFamily="34" charset="-128"/>
                </a:defRPr>
              </a:lvl1pPr>
              <a:lvl2pPr marL="742950" indent="-285750">
                <a:defRPr sz="3200" i="1">
                  <a:solidFill>
                    <a:schemeClr val="bg1"/>
                  </a:solidFill>
                  <a:latin typeface="Times New Roman" pitchFamily="18" charset="0"/>
                  <a:ea typeface="MS PGothic" pitchFamily="34" charset="-128"/>
                </a:defRPr>
              </a:lvl2pPr>
              <a:lvl3pPr marL="1143000" indent="-228600">
                <a:defRPr sz="3200" i="1">
                  <a:solidFill>
                    <a:schemeClr val="bg1"/>
                  </a:solidFill>
                  <a:latin typeface="Times New Roman" pitchFamily="18" charset="0"/>
                  <a:ea typeface="MS PGothic" pitchFamily="34" charset="-128"/>
                </a:defRPr>
              </a:lvl3pPr>
              <a:lvl4pPr marL="1600200" indent="-228600">
                <a:defRPr sz="3200" i="1">
                  <a:solidFill>
                    <a:schemeClr val="bg1"/>
                  </a:solidFill>
                  <a:latin typeface="Times New Roman" pitchFamily="18" charset="0"/>
                  <a:ea typeface="MS PGothic" pitchFamily="34" charset="-128"/>
                </a:defRPr>
              </a:lvl4pPr>
              <a:lvl5pPr marL="2057400" indent="-228600">
                <a:defRPr sz="3200" i="1">
                  <a:solidFill>
                    <a:schemeClr val="bg1"/>
                  </a:solidFill>
                  <a:latin typeface="Times New Roman" pitchFamily="18" charset="0"/>
                  <a:ea typeface="MS PGothic" pitchFamily="34" charset="-128"/>
                </a:defRPr>
              </a:lvl5pPr>
              <a:lvl6pPr marL="25146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6pPr>
              <a:lvl7pPr marL="29718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7pPr>
              <a:lvl8pPr marL="34290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8pPr>
              <a:lvl9pPr marL="38862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9pPr>
            </a:lstStyle>
            <a:p>
              <a:pPr algn="ctr" fontAlgn="base">
                <a:spcBef>
                  <a:spcPct val="0"/>
                </a:spcBef>
                <a:spcAft>
                  <a:spcPct val="0"/>
                </a:spcAft>
                <a:defRPr/>
              </a:pPr>
              <a:r>
                <a:rPr lang="en-US" altLang="en-US" sz="2400" b="1" i="0" kern="0" dirty="0">
                  <a:solidFill>
                    <a:srgbClr val="000000"/>
                  </a:solidFill>
                  <a:cs typeface="Times New Roman" pitchFamily="18" charset="0"/>
                </a:rPr>
                <a:t>PRP’s</a:t>
              </a:r>
            </a:p>
            <a:p>
              <a:pPr algn="ctr" fontAlgn="base">
                <a:spcBef>
                  <a:spcPct val="0"/>
                </a:spcBef>
                <a:spcAft>
                  <a:spcPct val="0"/>
                </a:spcAft>
              </a:pPr>
              <a:r>
                <a:rPr lang="en-GB" altLang="en-US" sz="2000" b="1" i="0" kern="0" dirty="0">
                  <a:solidFill>
                    <a:srgbClr val="000000"/>
                  </a:solidFill>
                  <a:cs typeface="Times New Roman" pitchFamily="18" charset="0"/>
                </a:rPr>
                <a:t> SANS 10049, ISO/TS 22002</a:t>
              </a:r>
            </a:p>
          </p:txBody>
        </p:sp>
      </p:grpSp>
      <p:grpSp>
        <p:nvGrpSpPr>
          <p:cNvPr id="19" name="Group 11">
            <a:extLst>
              <a:ext uri="{FF2B5EF4-FFF2-40B4-BE49-F238E27FC236}">
                <a16:creationId xmlns:a16="http://schemas.microsoft.com/office/drawing/2014/main" id="{7832A67F-5A2B-4928-90F1-8B3402F97650}"/>
              </a:ext>
            </a:extLst>
          </p:cNvPr>
          <p:cNvGrpSpPr>
            <a:grpSpLocks/>
          </p:cNvGrpSpPr>
          <p:nvPr/>
        </p:nvGrpSpPr>
        <p:grpSpPr bwMode="auto">
          <a:xfrm>
            <a:off x="1912938" y="2331111"/>
            <a:ext cx="4337050" cy="1562100"/>
            <a:chOff x="1512" y="1638"/>
            <a:chExt cx="2810" cy="975"/>
          </a:xfrm>
        </p:grpSpPr>
        <p:sp>
          <p:nvSpPr>
            <p:cNvPr id="24" name="AutoShape 12">
              <a:extLst>
                <a:ext uri="{FF2B5EF4-FFF2-40B4-BE49-F238E27FC236}">
                  <a16:creationId xmlns:a16="http://schemas.microsoft.com/office/drawing/2014/main" id="{DC3531B8-C883-45CC-8035-A9A5D16BEC4E}"/>
                </a:ext>
              </a:extLst>
            </p:cNvPr>
            <p:cNvSpPr>
              <a:spLocks noChangeArrowheads="1"/>
            </p:cNvSpPr>
            <p:nvPr/>
          </p:nvSpPr>
          <p:spPr bwMode="auto">
            <a:xfrm>
              <a:off x="1512" y="1638"/>
              <a:ext cx="2810" cy="975"/>
            </a:xfrm>
            <a:prstGeom prst="cube">
              <a:avLst>
                <a:gd name="adj" fmla="val 25000"/>
              </a:avLst>
            </a:prstGeom>
            <a:gradFill rotWithShape="0">
              <a:gsLst>
                <a:gs pos="0">
                  <a:srgbClr val="5E4776"/>
                </a:gs>
                <a:gs pos="50000">
                  <a:srgbClr val="CC99FF"/>
                </a:gs>
                <a:gs pos="100000">
                  <a:srgbClr val="5E4776"/>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i="1">
                  <a:solidFill>
                    <a:schemeClr val="bg1"/>
                  </a:solidFill>
                  <a:latin typeface="Times New Roman" pitchFamily="18" charset="0"/>
                  <a:ea typeface="MS PGothic" pitchFamily="34" charset="-128"/>
                </a:defRPr>
              </a:lvl1pPr>
              <a:lvl2pPr marL="742950" indent="-285750">
                <a:defRPr sz="3200" i="1">
                  <a:solidFill>
                    <a:schemeClr val="bg1"/>
                  </a:solidFill>
                  <a:latin typeface="Times New Roman" pitchFamily="18" charset="0"/>
                  <a:ea typeface="MS PGothic" pitchFamily="34" charset="-128"/>
                </a:defRPr>
              </a:lvl2pPr>
              <a:lvl3pPr marL="1143000" indent="-228600">
                <a:defRPr sz="3200" i="1">
                  <a:solidFill>
                    <a:schemeClr val="bg1"/>
                  </a:solidFill>
                  <a:latin typeface="Times New Roman" pitchFamily="18" charset="0"/>
                  <a:ea typeface="MS PGothic" pitchFamily="34" charset="-128"/>
                </a:defRPr>
              </a:lvl3pPr>
              <a:lvl4pPr marL="1600200" indent="-228600">
                <a:defRPr sz="3200" i="1">
                  <a:solidFill>
                    <a:schemeClr val="bg1"/>
                  </a:solidFill>
                  <a:latin typeface="Times New Roman" pitchFamily="18" charset="0"/>
                  <a:ea typeface="MS PGothic" pitchFamily="34" charset="-128"/>
                </a:defRPr>
              </a:lvl4pPr>
              <a:lvl5pPr marL="2057400" indent="-228600">
                <a:defRPr sz="3200" i="1">
                  <a:solidFill>
                    <a:schemeClr val="bg1"/>
                  </a:solidFill>
                  <a:latin typeface="Times New Roman" pitchFamily="18" charset="0"/>
                  <a:ea typeface="MS PGothic" pitchFamily="34" charset="-128"/>
                </a:defRPr>
              </a:lvl5pPr>
              <a:lvl6pPr marL="25146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6pPr>
              <a:lvl7pPr marL="29718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7pPr>
              <a:lvl8pPr marL="34290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8pPr>
              <a:lvl9pPr marL="38862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ZA" altLang="en-US" sz="3200" b="0" i="1" u="none" strike="noStrike" kern="0" cap="none" spc="0" normalizeH="0" baseline="0" noProof="0">
                <a:ln>
                  <a:noFill/>
                </a:ln>
                <a:solidFill>
                  <a:srgbClr val="FFFFFF"/>
                </a:solidFill>
                <a:effectLst/>
                <a:uLnTx/>
                <a:uFillTx/>
                <a:latin typeface="Times New Roman" pitchFamily="18" charset="0"/>
                <a:ea typeface="MS PGothic" pitchFamily="34" charset="-128"/>
              </a:endParaRPr>
            </a:p>
          </p:txBody>
        </p:sp>
        <p:sp>
          <p:nvSpPr>
            <p:cNvPr id="26" name="Text Box 13">
              <a:extLst>
                <a:ext uri="{FF2B5EF4-FFF2-40B4-BE49-F238E27FC236}">
                  <a16:creationId xmlns:a16="http://schemas.microsoft.com/office/drawing/2014/main" id="{DCA7668B-47B5-4FA2-8584-DF865AB6727F}"/>
                </a:ext>
              </a:extLst>
            </p:cNvPr>
            <p:cNvSpPr txBox="1">
              <a:spLocks noChangeArrowheads="1"/>
            </p:cNvSpPr>
            <p:nvPr/>
          </p:nvSpPr>
          <p:spPr bwMode="auto">
            <a:xfrm>
              <a:off x="1557" y="1955"/>
              <a:ext cx="2393"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i="1">
                  <a:solidFill>
                    <a:schemeClr val="bg1"/>
                  </a:solidFill>
                  <a:latin typeface="Times New Roman" pitchFamily="18" charset="0"/>
                  <a:ea typeface="MS PGothic" pitchFamily="34" charset="-128"/>
                </a:defRPr>
              </a:lvl1pPr>
              <a:lvl2pPr marL="742950" indent="-285750">
                <a:defRPr sz="3200" i="1">
                  <a:solidFill>
                    <a:schemeClr val="bg1"/>
                  </a:solidFill>
                  <a:latin typeface="Times New Roman" pitchFamily="18" charset="0"/>
                  <a:ea typeface="MS PGothic" pitchFamily="34" charset="-128"/>
                </a:defRPr>
              </a:lvl2pPr>
              <a:lvl3pPr marL="1143000" indent="-228600">
                <a:defRPr sz="3200" i="1">
                  <a:solidFill>
                    <a:schemeClr val="bg1"/>
                  </a:solidFill>
                  <a:latin typeface="Times New Roman" pitchFamily="18" charset="0"/>
                  <a:ea typeface="MS PGothic" pitchFamily="34" charset="-128"/>
                </a:defRPr>
              </a:lvl3pPr>
              <a:lvl4pPr marL="1600200" indent="-228600">
                <a:defRPr sz="3200" i="1">
                  <a:solidFill>
                    <a:schemeClr val="bg1"/>
                  </a:solidFill>
                  <a:latin typeface="Times New Roman" pitchFamily="18" charset="0"/>
                  <a:ea typeface="MS PGothic" pitchFamily="34" charset="-128"/>
                </a:defRPr>
              </a:lvl4pPr>
              <a:lvl5pPr marL="2057400" indent="-228600">
                <a:defRPr sz="3200" i="1">
                  <a:solidFill>
                    <a:schemeClr val="bg1"/>
                  </a:solidFill>
                  <a:latin typeface="Times New Roman" pitchFamily="18" charset="0"/>
                  <a:ea typeface="MS PGothic" pitchFamily="34" charset="-128"/>
                </a:defRPr>
              </a:lvl5pPr>
              <a:lvl6pPr marL="25146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6pPr>
              <a:lvl7pPr marL="29718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7pPr>
              <a:lvl8pPr marL="34290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8pPr>
              <a:lvl9pPr marL="38862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Times New Roman" pitchFamily="18" charset="0"/>
                  <a:ea typeface="MS PGothic" pitchFamily="34" charset="-128"/>
                  <a:cs typeface="Times New Roman" pitchFamily="18" charset="0"/>
                </a:rPr>
                <a:t>HACCP (R908 –FCD  Act)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2000" b="1" i="0" u="none" strike="noStrike" kern="0" cap="none" spc="0" normalizeH="0" baseline="0" noProof="0" dirty="0">
                  <a:ln>
                    <a:noFill/>
                  </a:ln>
                  <a:solidFill>
                    <a:srgbClr val="000000"/>
                  </a:solidFill>
                  <a:effectLst/>
                  <a:uLnTx/>
                  <a:uFillTx/>
                  <a:latin typeface="Times New Roman" pitchFamily="18" charset="0"/>
                  <a:ea typeface="MS PGothic" pitchFamily="34" charset="-128"/>
                  <a:cs typeface="Times New Roman" pitchFamily="18" charset="0"/>
                </a:rPr>
                <a:t>CODEX</a:t>
              </a:r>
            </a:p>
          </p:txBody>
        </p:sp>
      </p:grpSp>
      <p:grpSp>
        <p:nvGrpSpPr>
          <p:cNvPr id="27" name="Group 26">
            <a:extLst>
              <a:ext uri="{FF2B5EF4-FFF2-40B4-BE49-F238E27FC236}">
                <a16:creationId xmlns:a16="http://schemas.microsoft.com/office/drawing/2014/main" id="{29872103-CFCB-4B09-AA96-9E1B418172CD}"/>
              </a:ext>
            </a:extLst>
          </p:cNvPr>
          <p:cNvGrpSpPr>
            <a:grpSpLocks/>
          </p:cNvGrpSpPr>
          <p:nvPr/>
        </p:nvGrpSpPr>
        <p:grpSpPr bwMode="auto">
          <a:xfrm>
            <a:off x="5783263" y="2331111"/>
            <a:ext cx="4305300" cy="1562100"/>
            <a:chOff x="1563" y="576"/>
            <a:chExt cx="3045" cy="1056"/>
          </a:xfrm>
        </p:grpSpPr>
        <p:sp>
          <p:nvSpPr>
            <p:cNvPr id="28" name="AutoShape 15">
              <a:extLst>
                <a:ext uri="{FF2B5EF4-FFF2-40B4-BE49-F238E27FC236}">
                  <a16:creationId xmlns:a16="http://schemas.microsoft.com/office/drawing/2014/main" id="{BF402787-3F76-45BF-9DD7-79022D9155BF}"/>
                </a:ext>
              </a:extLst>
            </p:cNvPr>
            <p:cNvSpPr>
              <a:spLocks noChangeArrowheads="1"/>
            </p:cNvSpPr>
            <p:nvPr/>
          </p:nvSpPr>
          <p:spPr bwMode="auto">
            <a:xfrm>
              <a:off x="1728" y="576"/>
              <a:ext cx="2880" cy="1056"/>
            </a:xfrm>
            <a:prstGeom prst="cube">
              <a:avLst>
                <a:gd name="adj" fmla="val 25000"/>
              </a:avLst>
            </a:prstGeom>
            <a:gradFill rotWithShape="0">
              <a:gsLst>
                <a:gs pos="0">
                  <a:srgbClr val="5E4776"/>
                </a:gs>
                <a:gs pos="50000">
                  <a:srgbClr val="CC99FF"/>
                </a:gs>
                <a:gs pos="100000">
                  <a:srgbClr val="5E4776"/>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i="1">
                  <a:solidFill>
                    <a:schemeClr val="bg1"/>
                  </a:solidFill>
                  <a:latin typeface="Times New Roman" pitchFamily="18" charset="0"/>
                  <a:ea typeface="MS PGothic" pitchFamily="34" charset="-128"/>
                </a:defRPr>
              </a:lvl1pPr>
              <a:lvl2pPr marL="742950" indent="-285750">
                <a:defRPr sz="3200" i="1">
                  <a:solidFill>
                    <a:schemeClr val="bg1"/>
                  </a:solidFill>
                  <a:latin typeface="Times New Roman" pitchFamily="18" charset="0"/>
                  <a:ea typeface="MS PGothic" pitchFamily="34" charset="-128"/>
                </a:defRPr>
              </a:lvl2pPr>
              <a:lvl3pPr marL="1143000" indent="-228600">
                <a:defRPr sz="3200" i="1">
                  <a:solidFill>
                    <a:schemeClr val="bg1"/>
                  </a:solidFill>
                  <a:latin typeface="Times New Roman" pitchFamily="18" charset="0"/>
                  <a:ea typeface="MS PGothic" pitchFamily="34" charset="-128"/>
                </a:defRPr>
              </a:lvl3pPr>
              <a:lvl4pPr marL="1600200" indent="-228600">
                <a:defRPr sz="3200" i="1">
                  <a:solidFill>
                    <a:schemeClr val="bg1"/>
                  </a:solidFill>
                  <a:latin typeface="Times New Roman" pitchFamily="18" charset="0"/>
                  <a:ea typeface="MS PGothic" pitchFamily="34" charset="-128"/>
                </a:defRPr>
              </a:lvl4pPr>
              <a:lvl5pPr marL="2057400" indent="-228600">
                <a:defRPr sz="3200" i="1">
                  <a:solidFill>
                    <a:schemeClr val="bg1"/>
                  </a:solidFill>
                  <a:latin typeface="Times New Roman" pitchFamily="18" charset="0"/>
                  <a:ea typeface="MS PGothic" pitchFamily="34" charset="-128"/>
                </a:defRPr>
              </a:lvl5pPr>
              <a:lvl6pPr marL="25146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6pPr>
              <a:lvl7pPr marL="29718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7pPr>
              <a:lvl8pPr marL="34290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8pPr>
              <a:lvl9pPr marL="38862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ZA" altLang="en-US" sz="3200" b="0" i="1" u="none" strike="noStrike" kern="0" cap="none" spc="0" normalizeH="0" baseline="0" noProof="0">
                <a:ln>
                  <a:noFill/>
                </a:ln>
                <a:solidFill>
                  <a:srgbClr val="FFFFFF"/>
                </a:solidFill>
                <a:effectLst/>
                <a:uLnTx/>
                <a:uFillTx/>
                <a:latin typeface="Times New Roman" pitchFamily="18" charset="0"/>
                <a:ea typeface="MS PGothic" pitchFamily="34" charset="-128"/>
              </a:endParaRPr>
            </a:p>
          </p:txBody>
        </p:sp>
        <p:sp>
          <p:nvSpPr>
            <p:cNvPr id="29" name="Text Box 16">
              <a:extLst>
                <a:ext uri="{FF2B5EF4-FFF2-40B4-BE49-F238E27FC236}">
                  <a16:creationId xmlns:a16="http://schemas.microsoft.com/office/drawing/2014/main" id="{3579C1FC-6092-4D3C-8B4B-85C25ABDC155}"/>
                </a:ext>
              </a:extLst>
            </p:cNvPr>
            <p:cNvSpPr txBox="1">
              <a:spLocks noChangeArrowheads="1"/>
            </p:cNvSpPr>
            <p:nvPr/>
          </p:nvSpPr>
          <p:spPr bwMode="auto">
            <a:xfrm>
              <a:off x="1563" y="981"/>
              <a:ext cx="2977"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i="1">
                  <a:solidFill>
                    <a:schemeClr val="bg1"/>
                  </a:solidFill>
                  <a:latin typeface="Times New Roman" pitchFamily="18" charset="0"/>
                  <a:ea typeface="MS PGothic" pitchFamily="34" charset="-128"/>
                </a:defRPr>
              </a:lvl1pPr>
              <a:lvl2pPr marL="742950" indent="-285750">
                <a:defRPr sz="3200" i="1">
                  <a:solidFill>
                    <a:schemeClr val="bg1"/>
                  </a:solidFill>
                  <a:latin typeface="Times New Roman" pitchFamily="18" charset="0"/>
                  <a:ea typeface="MS PGothic" pitchFamily="34" charset="-128"/>
                </a:defRPr>
              </a:lvl2pPr>
              <a:lvl3pPr marL="1143000" indent="-228600">
                <a:defRPr sz="3200" i="1">
                  <a:solidFill>
                    <a:schemeClr val="bg1"/>
                  </a:solidFill>
                  <a:latin typeface="Times New Roman" pitchFamily="18" charset="0"/>
                  <a:ea typeface="MS PGothic" pitchFamily="34" charset="-128"/>
                </a:defRPr>
              </a:lvl3pPr>
              <a:lvl4pPr marL="1600200" indent="-228600">
                <a:defRPr sz="3200" i="1">
                  <a:solidFill>
                    <a:schemeClr val="bg1"/>
                  </a:solidFill>
                  <a:latin typeface="Times New Roman" pitchFamily="18" charset="0"/>
                  <a:ea typeface="MS PGothic" pitchFamily="34" charset="-128"/>
                </a:defRPr>
              </a:lvl4pPr>
              <a:lvl5pPr marL="2057400" indent="-228600">
                <a:defRPr sz="3200" i="1">
                  <a:solidFill>
                    <a:schemeClr val="bg1"/>
                  </a:solidFill>
                  <a:latin typeface="Times New Roman" pitchFamily="18" charset="0"/>
                  <a:ea typeface="MS PGothic" pitchFamily="34" charset="-128"/>
                </a:defRPr>
              </a:lvl5pPr>
              <a:lvl6pPr marL="25146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6pPr>
              <a:lvl7pPr marL="29718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7pPr>
              <a:lvl8pPr marL="34290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8pPr>
              <a:lvl9pPr marL="38862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Times New Roman" pitchFamily="18" charset="0"/>
                  <a:ea typeface="MS PGothic" pitchFamily="34" charset="-128"/>
                  <a:cs typeface="Times New Roman" pitchFamily="18" charset="0"/>
                </a:rPr>
                <a:t>FSMS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2400" b="1" i="0" u="none" strike="noStrike" kern="0" cap="none" spc="0" normalizeH="0" baseline="0" noProof="0" dirty="0">
                  <a:ln>
                    <a:noFill/>
                  </a:ln>
                  <a:solidFill>
                    <a:srgbClr val="000000"/>
                  </a:solidFill>
                  <a:effectLst/>
                  <a:uLnTx/>
                  <a:uFillTx/>
                  <a:latin typeface="Times New Roman" pitchFamily="18" charset="0"/>
                  <a:ea typeface="MS PGothic" pitchFamily="34" charset="-128"/>
                  <a:cs typeface="Times New Roman" pitchFamily="18" charset="0"/>
                </a:rPr>
                <a:t>ISO 22000</a:t>
              </a:r>
            </a:p>
          </p:txBody>
        </p:sp>
      </p:grpSp>
      <p:grpSp>
        <p:nvGrpSpPr>
          <p:cNvPr id="30" name="Group 29">
            <a:extLst>
              <a:ext uri="{FF2B5EF4-FFF2-40B4-BE49-F238E27FC236}">
                <a16:creationId xmlns:a16="http://schemas.microsoft.com/office/drawing/2014/main" id="{A339A454-B778-4CA8-AEF2-0C55D0F64EB6}"/>
              </a:ext>
            </a:extLst>
          </p:cNvPr>
          <p:cNvGrpSpPr>
            <a:grpSpLocks/>
          </p:cNvGrpSpPr>
          <p:nvPr/>
        </p:nvGrpSpPr>
        <p:grpSpPr bwMode="auto">
          <a:xfrm>
            <a:off x="2755900" y="1299236"/>
            <a:ext cx="6724650" cy="1390650"/>
            <a:chOff x="1231900" y="1268413"/>
            <a:chExt cx="6724650" cy="1390650"/>
          </a:xfrm>
        </p:grpSpPr>
        <p:pic>
          <p:nvPicPr>
            <p:cNvPr id="31" name="Picture 2">
              <a:extLst>
                <a:ext uri="{FF2B5EF4-FFF2-40B4-BE49-F238E27FC236}">
                  <a16:creationId xmlns:a16="http://schemas.microsoft.com/office/drawing/2014/main" id="{DA5DA330-F415-4FA4-B2DA-D6C0D2958F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900" y="1268413"/>
              <a:ext cx="672465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1">
              <a:extLst>
                <a:ext uri="{FF2B5EF4-FFF2-40B4-BE49-F238E27FC236}">
                  <a16:creationId xmlns:a16="http://schemas.microsoft.com/office/drawing/2014/main" id="{EE3C7266-E631-4C50-AF5F-ECEECC06D9F3}"/>
                </a:ext>
              </a:extLst>
            </p:cNvPr>
            <p:cNvSpPr txBox="1">
              <a:spLocks noChangeArrowheads="1"/>
            </p:cNvSpPr>
            <p:nvPr/>
          </p:nvSpPr>
          <p:spPr bwMode="auto">
            <a:xfrm>
              <a:off x="2663825" y="1700213"/>
              <a:ext cx="38385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i="1">
                  <a:solidFill>
                    <a:schemeClr val="bg1"/>
                  </a:solidFill>
                  <a:latin typeface="Times New Roman" pitchFamily="18" charset="0"/>
                  <a:ea typeface="MS PGothic" pitchFamily="34" charset="-128"/>
                </a:defRPr>
              </a:lvl1pPr>
              <a:lvl2pPr marL="742950" indent="-285750">
                <a:defRPr sz="3200" i="1">
                  <a:solidFill>
                    <a:schemeClr val="bg1"/>
                  </a:solidFill>
                  <a:latin typeface="Times New Roman" pitchFamily="18" charset="0"/>
                  <a:ea typeface="MS PGothic" pitchFamily="34" charset="-128"/>
                </a:defRPr>
              </a:lvl2pPr>
              <a:lvl3pPr marL="1143000" indent="-228600">
                <a:defRPr sz="3200" i="1">
                  <a:solidFill>
                    <a:schemeClr val="bg1"/>
                  </a:solidFill>
                  <a:latin typeface="Times New Roman" pitchFamily="18" charset="0"/>
                  <a:ea typeface="MS PGothic" pitchFamily="34" charset="-128"/>
                </a:defRPr>
              </a:lvl3pPr>
              <a:lvl4pPr marL="1600200" indent="-228600">
                <a:defRPr sz="3200" i="1">
                  <a:solidFill>
                    <a:schemeClr val="bg1"/>
                  </a:solidFill>
                  <a:latin typeface="Times New Roman" pitchFamily="18" charset="0"/>
                  <a:ea typeface="MS PGothic" pitchFamily="34" charset="-128"/>
                </a:defRPr>
              </a:lvl4pPr>
              <a:lvl5pPr marL="2057400" indent="-228600">
                <a:defRPr sz="3200" i="1">
                  <a:solidFill>
                    <a:schemeClr val="bg1"/>
                  </a:solidFill>
                  <a:latin typeface="Times New Roman" pitchFamily="18" charset="0"/>
                  <a:ea typeface="MS PGothic" pitchFamily="34" charset="-128"/>
                </a:defRPr>
              </a:lvl5pPr>
              <a:lvl6pPr marL="25146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6pPr>
              <a:lvl7pPr marL="29718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7pPr>
              <a:lvl8pPr marL="34290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8pPr>
              <a:lvl9pPr marL="3886200" indent="-228600" eaLnBrk="0" fontAlgn="base" hangingPunct="0">
                <a:spcBef>
                  <a:spcPct val="0"/>
                </a:spcBef>
                <a:spcAft>
                  <a:spcPct val="0"/>
                </a:spcAft>
                <a:defRPr sz="3200" i="1">
                  <a:solidFill>
                    <a:schemeClr val="bg1"/>
                  </a:solidFill>
                  <a:latin typeface="Times New Roman" pitchFamily="18" charset="0"/>
                  <a:ea typeface="MS PGothic"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ZA" altLang="en-US" sz="2800" b="1" i="0" u="none" strike="noStrike" kern="0" cap="none" spc="0" normalizeH="0" baseline="0" noProof="0" dirty="0">
                  <a:ln>
                    <a:noFill/>
                  </a:ln>
                  <a:solidFill>
                    <a:srgbClr val="000000"/>
                  </a:solidFill>
                  <a:effectLst/>
                  <a:uLnTx/>
                  <a:uFillTx/>
                  <a:latin typeface="Times New Roman" pitchFamily="18" charset="0"/>
                  <a:ea typeface="MS PGothic" pitchFamily="34" charset="-128"/>
                </a:rPr>
                <a:t>FSSC 22000 – GFSI Recognised scheme</a:t>
              </a:r>
            </a:p>
          </p:txBody>
        </p:sp>
      </p:grpSp>
    </p:spTree>
    <p:extLst>
      <p:ext uri="{BB962C8B-B14F-4D97-AF65-F5344CB8AC3E}">
        <p14:creationId xmlns:p14="http://schemas.microsoft.com/office/powerpoint/2010/main" val="4245040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11814D-E0A7-4D10-B0C4-1C1A3C5E98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80CBE-5B3B-4952-9665-9E7D64B8447F}"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a:cs typeface="+mn-cs"/>
            </a:endParaRPr>
          </a:p>
        </p:txBody>
      </p:sp>
      <p:sp>
        <p:nvSpPr>
          <p:cNvPr id="3" name="Rectangle 2">
            <a:extLst>
              <a:ext uri="{FF2B5EF4-FFF2-40B4-BE49-F238E27FC236}">
                <a16:creationId xmlns:a16="http://schemas.microsoft.com/office/drawing/2014/main" id="{72583BCB-EB8F-48D9-A62A-60401C4BEB08}"/>
              </a:ext>
            </a:extLst>
          </p:cNvPr>
          <p:cNvSpPr/>
          <p:nvPr/>
        </p:nvSpPr>
        <p:spPr>
          <a:xfrm>
            <a:off x="84930" y="154377"/>
            <a:ext cx="11942947" cy="646331"/>
          </a:xfrm>
          <a:prstGeom prst="rect">
            <a:avLst/>
          </a:prstGeom>
        </p:spPr>
        <p:txBody>
          <a:bodyPr wrap="square">
            <a:spAutoFit/>
          </a:bodyPr>
          <a:lstStyle/>
          <a:p>
            <a:pPr lvl="0" algn="ctr">
              <a:defRPr/>
            </a:pPr>
            <a:r>
              <a:rPr lang="en-ZA" sz="3600" b="1" dirty="0">
                <a:solidFill>
                  <a:prstClr val="white"/>
                </a:solidFill>
                <a:latin typeface="Times New Roman" panose="02020603050405020304" pitchFamily="18" charset="0"/>
                <a:cs typeface="Times New Roman" panose="02020603050405020304" pitchFamily="18" charset="0"/>
              </a:rPr>
              <a:t>REGULATORY LANDSCAPE  IN SOUTH AFRICA </a:t>
            </a:r>
          </a:p>
        </p:txBody>
      </p:sp>
      <p:sp>
        <p:nvSpPr>
          <p:cNvPr id="20" name="Rounded Rectangle 5">
            <a:extLst>
              <a:ext uri="{FF2B5EF4-FFF2-40B4-BE49-F238E27FC236}">
                <a16:creationId xmlns:a16="http://schemas.microsoft.com/office/drawing/2014/main" id="{DD6617F1-2D6B-419B-BD97-02E46C05AAD8}"/>
              </a:ext>
            </a:extLst>
          </p:cNvPr>
          <p:cNvSpPr/>
          <p:nvPr/>
        </p:nvSpPr>
        <p:spPr>
          <a:xfrm>
            <a:off x="1991544" y="1196752"/>
            <a:ext cx="2520280" cy="1368152"/>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err="1">
                <a:ln>
                  <a:noFill/>
                </a:ln>
                <a:solidFill>
                  <a:prstClr val="black"/>
                </a:solidFill>
                <a:effectLst/>
                <a:uLnTx/>
                <a:uFillTx/>
                <a:latin typeface="Calibri" panose="020F0502020204030204"/>
                <a:ea typeface="+mn-ea"/>
                <a:cs typeface="+mn-cs"/>
              </a:rPr>
              <a:t>Dept</a:t>
            </a:r>
            <a:r>
              <a:rPr kumimoji="0" lang="en-ZA" sz="1800" b="1" i="0" u="none" strike="noStrike" kern="0" cap="none" spc="0" normalizeH="0" baseline="0" noProof="0" dirty="0">
                <a:ln>
                  <a:noFill/>
                </a:ln>
                <a:solidFill>
                  <a:prstClr val="black"/>
                </a:solidFill>
                <a:effectLst/>
                <a:uLnTx/>
                <a:uFillTx/>
                <a:latin typeface="Calibri" panose="020F0502020204030204"/>
                <a:ea typeface="+mn-ea"/>
                <a:cs typeface="+mn-cs"/>
              </a:rPr>
              <a:t> of Health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solidFill>
                <a:effectLst/>
                <a:uLnTx/>
                <a:uFillTx/>
                <a:latin typeface="Calibri" panose="020F0502020204030204"/>
                <a:ea typeface="+mn-ea"/>
                <a:cs typeface="+mn-cs"/>
              </a:rPr>
              <a:t>www.doh.gov</a:t>
            </a:r>
          </a:p>
        </p:txBody>
      </p:sp>
      <p:sp>
        <p:nvSpPr>
          <p:cNvPr id="21" name="Rounded Rectangle 7">
            <a:extLst>
              <a:ext uri="{FF2B5EF4-FFF2-40B4-BE49-F238E27FC236}">
                <a16:creationId xmlns:a16="http://schemas.microsoft.com/office/drawing/2014/main" id="{5B7DAC30-6F40-4A43-AD53-37A958159F5F}"/>
              </a:ext>
            </a:extLst>
          </p:cNvPr>
          <p:cNvSpPr/>
          <p:nvPr/>
        </p:nvSpPr>
        <p:spPr>
          <a:xfrm>
            <a:off x="4646845" y="1196752"/>
            <a:ext cx="2520280" cy="1368152"/>
          </a:xfrm>
          <a:prstGeom prst="roundRect">
            <a:avLst/>
          </a:prstGeom>
          <a:solidFill>
            <a:srgbClr val="ED7D31">
              <a:lumMod val="40000"/>
              <a:lumOff val="60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err="1">
                <a:ln>
                  <a:noFill/>
                </a:ln>
                <a:solidFill>
                  <a:prstClr val="black"/>
                </a:solidFill>
                <a:effectLst/>
                <a:uLnTx/>
                <a:uFillTx/>
                <a:latin typeface="Calibri" panose="020F0502020204030204"/>
                <a:ea typeface="+mn-ea"/>
                <a:cs typeface="+mn-cs"/>
              </a:rPr>
              <a:t>Dept</a:t>
            </a:r>
            <a:r>
              <a:rPr kumimoji="0" lang="en-ZA" sz="1800" b="1" i="0" u="none" strike="noStrike" kern="0" cap="none" spc="0" normalizeH="0" baseline="0" noProof="0" dirty="0">
                <a:ln>
                  <a:noFill/>
                </a:ln>
                <a:solidFill>
                  <a:prstClr val="black"/>
                </a:solidFill>
                <a:effectLst/>
                <a:uLnTx/>
                <a:uFillTx/>
                <a:latin typeface="Calibri" panose="020F0502020204030204"/>
                <a:ea typeface="+mn-ea"/>
                <a:cs typeface="+mn-cs"/>
              </a:rPr>
              <a:t> of Agriculture Forestry &amp; Fisheries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solidFill>
                <a:effectLst/>
                <a:uLnTx/>
                <a:uFillTx/>
                <a:latin typeface="Calibri" panose="020F0502020204030204"/>
                <a:ea typeface="+mn-ea"/>
                <a:cs typeface="+mn-cs"/>
              </a:rPr>
              <a:t>www.daff.gov</a:t>
            </a:r>
          </a:p>
        </p:txBody>
      </p:sp>
      <p:sp>
        <p:nvSpPr>
          <p:cNvPr id="22" name="Rounded Rectangle 8">
            <a:extLst>
              <a:ext uri="{FF2B5EF4-FFF2-40B4-BE49-F238E27FC236}">
                <a16:creationId xmlns:a16="http://schemas.microsoft.com/office/drawing/2014/main" id="{881DF927-655B-45E8-8A18-9C243B4077FC}"/>
              </a:ext>
            </a:extLst>
          </p:cNvPr>
          <p:cNvSpPr/>
          <p:nvPr/>
        </p:nvSpPr>
        <p:spPr>
          <a:xfrm>
            <a:off x="7320136" y="1196752"/>
            <a:ext cx="2520280" cy="1368152"/>
          </a:xfrm>
          <a:prstGeom prst="roundRect">
            <a:avLst/>
          </a:prstGeom>
          <a:solidFill>
            <a:srgbClr val="A5A5A5">
              <a:lumMod val="60000"/>
              <a:lumOff val="40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err="1">
                <a:ln>
                  <a:noFill/>
                </a:ln>
                <a:solidFill>
                  <a:prstClr val="black"/>
                </a:solidFill>
                <a:effectLst/>
                <a:uLnTx/>
                <a:uFillTx/>
                <a:latin typeface="Calibri" panose="020F0502020204030204"/>
                <a:ea typeface="+mn-ea"/>
                <a:cs typeface="+mn-cs"/>
              </a:rPr>
              <a:t>Dept</a:t>
            </a:r>
            <a:r>
              <a:rPr kumimoji="0" lang="en-ZA" sz="1800" b="1" i="0" u="none" strike="noStrike" kern="0" cap="none" spc="0" normalizeH="0" baseline="0" noProof="0" dirty="0">
                <a:ln>
                  <a:noFill/>
                </a:ln>
                <a:solidFill>
                  <a:prstClr val="black"/>
                </a:solidFill>
                <a:effectLst/>
                <a:uLnTx/>
                <a:uFillTx/>
                <a:latin typeface="Calibri" panose="020F0502020204030204"/>
                <a:ea typeface="+mn-ea"/>
                <a:cs typeface="+mn-cs"/>
              </a:rPr>
              <a:t> of Trade &amp; industry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solidFill>
                <a:effectLst/>
                <a:uLnTx/>
                <a:uFillTx/>
                <a:latin typeface="Calibri" panose="020F0502020204030204"/>
                <a:ea typeface="+mn-ea"/>
                <a:cs typeface="+mn-cs"/>
              </a:rPr>
              <a:t>www.dti.gov</a:t>
            </a:r>
          </a:p>
        </p:txBody>
      </p:sp>
      <p:sp>
        <p:nvSpPr>
          <p:cNvPr id="23" name="Rounded Rectangle 9">
            <a:extLst>
              <a:ext uri="{FF2B5EF4-FFF2-40B4-BE49-F238E27FC236}">
                <a16:creationId xmlns:a16="http://schemas.microsoft.com/office/drawing/2014/main" id="{BD846C79-9F6B-4269-9DB4-8719F8A2A478}"/>
              </a:ext>
            </a:extLst>
          </p:cNvPr>
          <p:cNvSpPr/>
          <p:nvPr/>
        </p:nvSpPr>
        <p:spPr>
          <a:xfrm>
            <a:off x="1991544" y="3543958"/>
            <a:ext cx="2232248" cy="1080120"/>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solidFill>
                <a:effectLst/>
                <a:uLnTx/>
                <a:uFillTx/>
                <a:latin typeface="Calibri" panose="020F0502020204030204"/>
                <a:ea typeface="+mn-ea"/>
                <a:cs typeface="+mn-cs"/>
              </a:rPr>
              <a:t>FCD Act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solidFill>
                <a:effectLst/>
                <a:uLnTx/>
                <a:uFillTx/>
                <a:latin typeface="Calibri" panose="020F0502020204030204"/>
                <a:ea typeface="+mn-ea"/>
                <a:cs typeface="+mn-cs"/>
              </a:rPr>
              <a:t>Various regulations </a:t>
            </a:r>
          </a:p>
        </p:txBody>
      </p:sp>
      <p:grpSp>
        <p:nvGrpSpPr>
          <p:cNvPr id="25" name="Group 24">
            <a:extLst>
              <a:ext uri="{FF2B5EF4-FFF2-40B4-BE49-F238E27FC236}">
                <a16:creationId xmlns:a16="http://schemas.microsoft.com/office/drawing/2014/main" id="{31B22B44-3F3B-4587-A14B-E7371DA5F4A5}"/>
              </a:ext>
            </a:extLst>
          </p:cNvPr>
          <p:cNvGrpSpPr/>
          <p:nvPr/>
        </p:nvGrpSpPr>
        <p:grpSpPr>
          <a:xfrm>
            <a:off x="4790861" y="2564904"/>
            <a:ext cx="2232248" cy="1872208"/>
            <a:chOff x="3266861" y="2564904"/>
            <a:chExt cx="2232248" cy="1872208"/>
          </a:xfrm>
        </p:grpSpPr>
        <p:sp>
          <p:nvSpPr>
            <p:cNvPr id="33" name="Rounded Rectangle 10">
              <a:extLst>
                <a:ext uri="{FF2B5EF4-FFF2-40B4-BE49-F238E27FC236}">
                  <a16:creationId xmlns:a16="http://schemas.microsoft.com/office/drawing/2014/main" id="{506CD256-C873-402A-B65C-6A94463F198D}"/>
                </a:ext>
              </a:extLst>
            </p:cNvPr>
            <p:cNvSpPr/>
            <p:nvPr/>
          </p:nvSpPr>
          <p:spPr>
            <a:xfrm>
              <a:off x="3266861" y="3356992"/>
              <a:ext cx="2232248" cy="1080120"/>
            </a:xfrm>
            <a:prstGeom prst="roundRect">
              <a:avLst/>
            </a:prstGeom>
            <a:solidFill>
              <a:srgbClr val="ED7D31">
                <a:lumMod val="40000"/>
                <a:lumOff val="60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solidFill>
                  <a:effectLst/>
                  <a:uLnTx/>
                  <a:uFillTx/>
                  <a:latin typeface="Calibri" panose="020F0502020204030204"/>
                  <a:ea typeface="+mn-ea"/>
                  <a:cs typeface="+mn-cs"/>
                </a:rPr>
                <a:t>Meat Safety  Act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solidFill>
                  <a:effectLst/>
                  <a:uLnTx/>
                  <a:uFillTx/>
                  <a:latin typeface="Calibri" panose="020F0502020204030204"/>
                  <a:ea typeface="+mn-ea"/>
                  <a:cs typeface="+mn-cs"/>
                </a:rPr>
                <a:t>Agricultural Products Standards Act </a:t>
              </a:r>
            </a:p>
          </p:txBody>
        </p:sp>
        <p:cxnSp>
          <p:nvCxnSpPr>
            <p:cNvPr id="34" name="Straight Connector 33">
              <a:extLst>
                <a:ext uri="{FF2B5EF4-FFF2-40B4-BE49-F238E27FC236}">
                  <a16:creationId xmlns:a16="http://schemas.microsoft.com/office/drawing/2014/main" id="{F41B4B08-C6C8-4D13-93B1-40AFDDA7AAF9}"/>
                </a:ext>
              </a:extLst>
            </p:cNvPr>
            <p:cNvCxnSpPr>
              <a:stCxn id="21" idx="2"/>
              <a:endCxn id="33" idx="0"/>
            </p:cNvCxnSpPr>
            <p:nvPr/>
          </p:nvCxnSpPr>
          <p:spPr>
            <a:xfrm>
              <a:off x="4382985" y="2564904"/>
              <a:ext cx="0" cy="792088"/>
            </a:xfrm>
            <a:prstGeom prst="line">
              <a:avLst/>
            </a:prstGeom>
            <a:noFill/>
            <a:ln w="12700" cap="flat" cmpd="sng" algn="ctr">
              <a:solidFill>
                <a:srgbClr val="5B9BD5"/>
              </a:solidFill>
              <a:prstDash val="solid"/>
              <a:miter lim="800000"/>
            </a:ln>
            <a:effectLst/>
          </p:spPr>
        </p:cxnSp>
      </p:grpSp>
      <p:grpSp>
        <p:nvGrpSpPr>
          <p:cNvPr id="35" name="Group 34">
            <a:extLst>
              <a:ext uri="{FF2B5EF4-FFF2-40B4-BE49-F238E27FC236}">
                <a16:creationId xmlns:a16="http://schemas.microsoft.com/office/drawing/2014/main" id="{75D54594-6456-4246-AFE9-64AE0D7B4A54}"/>
              </a:ext>
            </a:extLst>
          </p:cNvPr>
          <p:cNvGrpSpPr/>
          <p:nvPr/>
        </p:nvGrpSpPr>
        <p:grpSpPr>
          <a:xfrm>
            <a:off x="7167126" y="2564905"/>
            <a:ext cx="945099" cy="1011585"/>
            <a:chOff x="5643125" y="2564904"/>
            <a:chExt cx="945099" cy="1011585"/>
          </a:xfrm>
        </p:grpSpPr>
        <p:sp>
          <p:nvSpPr>
            <p:cNvPr id="36" name="Rounded Rectangle 13">
              <a:extLst>
                <a:ext uri="{FF2B5EF4-FFF2-40B4-BE49-F238E27FC236}">
                  <a16:creationId xmlns:a16="http://schemas.microsoft.com/office/drawing/2014/main" id="{B7232468-57E3-4FB1-9AEC-0892F4E0B125}"/>
                </a:ext>
              </a:extLst>
            </p:cNvPr>
            <p:cNvSpPr/>
            <p:nvPr/>
          </p:nvSpPr>
          <p:spPr>
            <a:xfrm>
              <a:off x="5643125" y="2924944"/>
              <a:ext cx="945099" cy="651545"/>
            </a:xfrm>
            <a:prstGeom prst="roundRect">
              <a:avLst/>
            </a:prstGeom>
            <a:solidFill>
              <a:srgbClr val="A5A5A5">
                <a:lumMod val="60000"/>
                <a:lumOff val="40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solidFill>
                  <a:effectLst/>
                  <a:uLnTx/>
                  <a:uFillTx/>
                  <a:latin typeface="Calibri" panose="020F0502020204030204"/>
                  <a:ea typeface="+mn-ea"/>
                  <a:cs typeface="+mn-cs"/>
                </a:rPr>
                <a:t>CPA</a:t>
              </a:r>
            </a:p>
          </p:txBody>
        </p:sp>
        <p:cxnSp>
          <p:nvCxnSpPr>
            <p:cNvPr id="37" name="Straight Connector 36">
              <a:extLst>
                <a:ext uri="{FF2B5EF4-FFF2-40B4-BE49-F238E27FC236}">
                  <a16:creationId xmlns:a16="http://schemas.microsoft.com/office/drawing/2014/main" id="{8DF8F04C-57C6-4BE3-A6CB-D28550D0E388}"/>
                </a:ext>
              </a:extLst>
            </p:cNvPr>
            <p:cNvCxnSpPr/>
            <p:nvPr/>
          </p:nvCxnSpPr>
          <p:spPr>
            <a:xfrm flipH="1">
              <a:off x="6349700" y="2564904"/>
              <a:ext cx="238524" cy="360040"/>
            </a:xfrm>
            <a:prstGeom prst="line">
              <a:avLst/>
            </a:prstGeom>
            <a:noFill/>
            <a:ln w="12700" cap="flat" cmpd="sng" algn="ctr">
              <a:solidFill>
                <a:srgbClr val="5B9BD5"/>
              </a:solidFill>
              <a:prstDash val="solid"/>
              <a:miter lim="800000"/>
            </a:ln>
            <a:effectLst/>
          </p:spPr>
        </p:cxnSp>
      </p:grpSp>
      <p:grpSp>
        <p:nvGrpSpPr>
          <p:cNvPr id="38" name="Group 37">
            <a:extLst>
              <a:ext uri="{FF2B5EF4-FFF2-40B4-BE49-F238E27FC236}">
                <a16:creationId xmlns:a16="http://schemas.microsoft.com/office/drawing/2014/main" id="{595B5CC1-B0C9-4997-8BB2-12701D20D81B}"/>
              </a:ext>
            </a:extLst>
          </p:cNvPr>
          <p:cNvGrpSpPr/>
          <p:nvPr/>
        </p:nvGrpSpPr>
        <p:grpSpPr>
          <a:xfrm>
            <a:off x="7167125" y="2564904"/>
            <a:ext cx="1699060" cy="2880320"/>
            <a:chOff x="5643125" y="2564904"/>
            <a:chExt cx="1699060" cy="2880320"/>
          </a:xfrm>
        </p:grpSpPr>
        <p:sp>
          <p:nvSpPr>
            <p:cNvPr id="39" name="Rounded Rectangle 14">
              <a:extLst>
                <a:ext uri="{FF2B5EF4-FFF2-40B4-BE49-F238E27FC236}">
                  <a16:creationId xmlns:a16="http://schemas.microsoft.com/office/drawing/2014/main" id="{A98DF752-0835-4833-A921-7F68D6290854}"/>
                </a:ext>
              </a:extLst>
            </p:cNvPr>
            <p:cNvSpPr/>
            <p:nvPr/>
          </p:nvSpPr>
          <p:spPr>
            <a:xfrm>
              <a:off x="5643125" y="4437112"/>
              <a:ext cx="1413151" cy="1008112"/>
            </a:xfrm>
            <a:prstGeom prst="roundRect">
              <a:avLst/>
            </a:prstGeom>
            <a:solidFill>
              <a:srgbClr val="A5A5A5">
                <a:lumMod val="60000"/>
                <a:lumOff val="40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solidFill>
                  <a:effectLst/>
                  <a:uLnTx/>
                  <a:uFillTx/>
                  <a:latin typeface="Calibri" panose="020F0502020204030204"/>
                  <a:ea typeface="+mn-ea"/>
                  <a:cs typeface="+mn-cs"/>
                </a:rPr>
                <a:t>SABS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solidFill>
                  <a:effectLst/>
                  <a:uLnTx/>
                  <a:uFillTx/>
                  <a:latin typeface="Calibri" panose="020F0502020204030204"/>
                  <a:ea typeface="+mn-ea"/>
                  <a:cs typeface="+mn-cs"/>
                </a:rPr>
                <a:t>National standards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40" name="Straight Connector 39">
              <a:extLst>
                <a:ext uri="{FF2B5EF4-FFF2-40B4-BE49-F238E27FC236}">
                  <a16:creationId xmlns:a16="http://schemas.microsoft.com/office/drawing/2014/main" id="{71857F86-37DD-4200-A25E-E8789CED859D}"/>
                </a:ext>
              </a:extLst>
            </p:cNvPr>
            <p:cNvCxnSpPr/>
            <p:nvPr/>
          </p:nvCxnSpPr>
          <p:spPr>
            <a:xfrm flipH="1">
              <a:off x="6622105" y="2564904"/>
              <a:ext cx="720080" cy="1872208"/>
            </a:xfrm>
            <a:prstGeom prst="line">
              <a:avLst/>
            </a:prstGeom>
            <a:noFill/>
            <a:ln w="12700" cap="flat" cmpd="sng" algn="ctr">
              <a:solidFill>
                <a:srgbClr val="5B9BD5"/>
              </a:solidFill>
              <a:prstDash val="solid"/>
              <a:miter lim="800000"/>
            </a:ln>
            <a:effectLst/>
          </p:spPr>
        </p:cxnSp>
      </p:grpSp>
      <p:grpSp>
        <p:nvGrpSpPr>
          <p:cNvPr id="41" name="Group 40">
            <a:extLst>
              <a:ext uri="{FF2B5EF4-FFF2-40B4-BE49-F238E27FC236}">
                <a16:creationId xmlns:a16="http://schemas.microsoft.com/office/drawing/2014/main" id="{5EE3B46F-037E-4036-AA46-216178158C80}"/>
              </a:ext>
            </a:extLst>
          </p:cNvPr>
          <p:cNvGrpSpPr/>
          <p:nvPr/>
        </p:nvGrpSpPr>
        <p:grpSpPr>
          <a:xfrm>
            <a:off x="9120336" y="2564904"/>
            <a:ext cx="1368152" cy="3247306"/>
            <a:chOff x="7596336" y="2564904"/>
            <a:chExt cx="1368152" cy="3247306"/>
          </a:xfrm>
        </p:grpSpPr>
        <p:sp>
          <p:nvSpPr>
            <p:cNvPr id="42" name="Rounded Rectangle 11">
              <a:extLst>
                <a:ext uri="{FF2B5EF4-FFF2-40B4-BE49-F238E27FC236}">
                  <a16:creationId xmlns:a16="http://schemas.microsoft.com/office/drawing/2014/main" id="{0716BF46-59D2-488C-9C57-F36BD1CB5AEF}"/>
                </a:ext>
              </a:extLst>
            </p:cNvPr>
            <p:cNvSpPr/>
            <p:nvPr/>
          </p:nvSpPr>
          <p:spPr>
            <a:xfrm>
              <a:off x="8028384" y="3068960"/>
              <a:ext cx="936104" cy="1015058"/>
            </a:xfrm>
            <a:prstGeom prst="roundRect">
              <a:avLst/>
            </a:prstGeom>
            <a:solidFill>
              <a:srgbClr val="A5A5A5">
                <a:lumMod val="60000"/>
                <a:lumOff val="40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solidFill>
                  <a:effectLst/>
                  <a:uLnTx/>
                  <a:uFillTx/>
                  <a:latin typeface="Calibri" panose="020F0502020204030204"/>
                  <a:ea typeface="+mn-ea"/>
                  <a:cs typeface="+mn-cs"/>
                </a:rPr>
                <a:t>NRCS</a:t>
              </a:r>
            </a:p>
          </p:txBody>
        </p:sp>
        <p:sp>
          <p:nvSpPr>
            <p:cNvPr id="43" name="Rounded Rectangle 12">
              <a:extLst>
                <a:ext uri="{FF2B5EF4-FFF2-40B4-BE49-F238E27FC236}">
                  <a16:creationId xmlns:a16="http://schemas.microsoft.com/office/drawing/2014/main" id="{E5EA7157-E752-4170-AA81-4780E8C29A02}"/>
                </a:ext>
              </a:extLst>
            </p:cNvPr>
            <p:cNvSpPr/>
            <p:nvPr/>
          </p:nvSpPr>
          <p:spPr>
            <a:xfrm>
              <a:off x="7596336" y="4797152"/>
              <a:ext cx="1354340" cy="1015058"/>
            </a:xfrm>
            <a:prstGeom prst="roundRect">
              <a:avLst/>
            </a:prstGeom>
            <a:solidFill>
              <a:srgbClr val="A5A5A5">
                <a:lumMod val="60000"/>
                <a:lumOff val="40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solidFill>
                  <a:effectLst/>
                  <a:uLnTx/>
                  <a:uFillTx/>
                  <a:latin typeface="Calibri" panose="020F0502020204030204"/>
                  <a:ea typeface="+mn-ea"/>
                  <a:cs typeface="+mn-cs"/>
                </a:rPr>
                <a:t>Regulatory fish, canned meat  </a:t>
              </a:r>
            </a:p>
          </p:txBody>
        </p:sp>
        <p:cxnSp>
          <p:nvCxnSpPr>
            <p:cNvPr id="44" name="Straight Connector 43">
              <a:extLst>
                <a:ext uri="{FF2B5EF4-FFF2-40B4-BE49-F238E27FC236}">
                  <a16:creationId xmlns:a16="http://schemas.microsoft.com/office/drawing/2014/main" id="{27477070-6113-4E0A-842E-90F4769BA575}"/>
                </a:ext>
              </a:extLst>
            </p:cNvPr>
            <p:cNvCxnSpPr>
              <a:endCxn id="42" idx="0"/>
            </p:cNvCxnSpPr>
            <p:nvPr/>
          </p:nvCxnSpPr>
          <p:spPr>
            <a:xfrm>
              <a:off x="7884368" y="2564904"/>
              <a:ext cx="612068" cy="504056"/>
            </a:xfrm>
            <a:prstGeom prst="line">
              <a:avLst/>
            </a:prstGeom>
            <a:noFill/>
            <a:ln w="12700" cap="flat" cmpd="sng" algn="ctr">
              <a:solidFill>
                <a:srgbClr val="5B9BD5"/>
              </a:solidFill>
              <a:prstDash val="solid"/>
              <a:miter lim="800000"/>
            </a:ln>
            <a:effectLst/>
          </p:spPr>
        </p:cxnSp>
        <p:cxnSp>
          <p:nvCxnSpPr>
            <p:cNvPr id="45" name="Straight Connector 44">
              <a:extLst>
                <a:ext uri="{FF2B5EF4-FFF2-40B4-BE49-F238E27FC236}">
                  <a16:creationId xmlns:a16="http://schemas.microsoft.com/office/drawing/2014/main" id="{E7393D79-5291-413C-8FB4-5A7F78FBD5F5}"/>
                </a:ext>
              </a:extLst>
            </p:cNvPr>
            <p:cNvCxnSpPr/>
            <p:nvPr/>
          </p:nvCxnSpPr>
          <p:spPr>
            <a:xfrm>
              <a:off x="8365708" y="4084018"/>
              <a:ext cx="0" cy="713134"/>
            </a:xfrm>
            <a:prstGeom prst="line">
              <a:avLst/>
            </a:prstGeom>
            <a:noFill/>
            <a:ln w="12700" cap="flat" cmpd="sng" algn="ctr">
              <a:solidFill>
                <a:srgbClr val="5B9BD5"/>
              </a:solidFill>
              <a:prstDash val="solid"/>
              <a:miter lim="800000"/>
            </a:ln>
            <a:effectLst/>
          </p:spPr>
        </p:cxnSp>
      </p:grpSp>
      <p:cxnSp>
        <p:nvCxnSpPr>
          <p:cNvPr id="46" name="Straight Connector 45">
            <a:extLst>
              <a:ext uri="{FF2B5EF4-FFF2-40B4-BE49-F238E27FC236}">
                <a16:creationId xmlns:a16="http://schemas.microsoft.com/office/drawing/2014/main" id="{8288EA48-0597-4E26-AAE1-9482CF5F09D7}"/>
              </a:ext>
            </a:extLst>
          </p:cNvPr>
          <p:cNvCxnSpPr/>
          <p:nvPr/>
        </p:nvCxnSpPr>
        <p:spPr>
          <a:xfrm>
            <a:off x="3107668" y="2564904"/>
            <a:ext cx="0" cy="979054"/>
          </a:xfrm>
          <a:prstGeom prst="line">
            <a:avLst/>
          </a:prstGeom>
          <a:noFill/>
          <a:ln w="12700" cap="flat" cmpd="sng" algn="ctr">
            <a:solidFill>
              <a:srgbClr val="5B9BD5"/>
            </a:solidFill>
            <a:prstDash val="solid"/>
            <a:miter lim="800000"/>
          </a:ln>
          <a:effectLst/>
        </p:spPr>
      </p:cxnSp>
      <p:sp>
        <p:nvSpPr>
          <p:cNvPr id="5" name="Cloud 4">
            <a:extLst>
              <a:ext uri="{FF2B5EF4-FFF2-40B4-BE49-F238E27FC236}">
                <a16:creationId xmlns:a16="http://schemas.microsoft.com/office/drawing/2014/main" id="{02E15A58-DEB1-4992-A8D3-E2606596AC26}"/>
              </a:ext>
            </a:extLst>
          </p:cNvPr>
          <p:cNvSpPr/>
          <p:nvPr/>
        </p:nvSpPr>
        <p:spPr bwMode="auto">
          <a:xfrm>
            <a:off x="84930" y="4078178"/>
            <a:ext cx="2106202" cy="1725979"/>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ZA" sz="2800" b="1" i="0" u="none" strike="noStrike" cap="none" normalizeH="0" baseline="0" dirty="0">
                <a:ln>
                  <a:noFill/>
                </a:ln>
                <a:solidFill>
                  <a:schemeClr val="tx1"/>
                </a:solidFill>
                <a:effectLst/>
                <a:latin typeface="Times New Roman" pitchFamily="18" charset="0"/>
                <a:ea typeface="MS PGothic" pitchFamily="34" charset="-128"/>
              </a:rPr>
              <a:t>R 638</a:t>
            </a:r>
          </a:p>
          <a:p>
            <a:pPr marL="0" marR="0" indent="0" algn="l" defTabSz="914400" rtl="0" eaLnBrk="0" fontAlgn="base" latinLnBrk="0" hangingPunct="0">
              <a:lnSpc>
                <a:spcPct val="100000"/>
              </a:lnSpc>
              <a:spcBef>
                <a:spcPct val="0"/>
              </a:spcBef>
              <a:spcAft>
                <a:spcPct val="0"/>
              </a:spcAft>
              <a:buClrTx/>
              <a:buSzTx/>
              <a:buFontTx/>
              <a:buNone/>
              <a:tabLst/>
            </a:pPr>
            <a:r>
              <a:rPr lang="en-ZA" sz="2800" b="1" dirty="0">
                <a:latin typeface="Times New Roman" pitchFamily="18" charset="0"/>
                <a:ea typeface="MS PGothic" pitchFamily="34" charset="-128"/>
              </a:rPr>
              <a:t>R 908 </a:t>
            </a:r>
          </a:p>
          <a:p>
            <a:pPr marL="0" marR="0" indent="0" algn="l" defTabSz="914400" rtl="0" eaLnBrk="0" fontAlgn="base" latinLnBrk="0" hangingPunct="0">
              <a:lnSpc>
                <a:spcPct val="100000"/>
              </a:lnSpc>
              <a:spcBef>
                <a:spcPct val="0"/>
              </a:spcBef>
              <a:spcAft>
                <a:spcPct val="0"/>
              </a:spcAft>
              <a:buClrTx/>
              <a:buSzTx/>
              <a:buFontTx/>
              <a:buNone/>
              <a:tabLst/>
            </a:pPr>
            <a:endParaRPr kumimoji="0" lang="en-ZA" sz="2800" b="1" i="0" u="none" strike="noStrike" cap="none" normalizeH="0" baseline="0" dirty="0">
              <a:ln>
                <a:noFill/>
              </a:ln>
              <a:solidFill>
                <a:schemeClr val="tx1"/>
              </a:solidFill>
              <a:effectLst/>
              <a:latin typeface="Times New Roman" pitchFamily="18" charset="0"/>
              <a:ea typeface="MS PGothic" pitchFamily="34" charset="-128"/>
            </a:endParaRPr>
          </a:p>
        </p:txBody>
      </p:sp>
    </p:spTree>
    <p:extLst>
      <p:ext uri="{BB962C8B-B14F-4D97-AF65-F5344CB8AC3E}">
        <p14:creationId xmlns:p14="http://schemas.microsoft.com/office/powerpoint/2010/main" val="21515853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2339</Words>
  <Application>Microsoft Office PowerPoint</Application>
  <PresentationFormat>Widescreen</PresentationFormat>
  <Paragraphs>363</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Avenir Next Bold</vt:lpstr>
      <vt:lpstr>Calibri</vt:lpstr>
      <vt:lpstr>Open Sans</vt:lpstr>
      <vt:lpstr>Times New Roman</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FSSC 22000 FOOD SAFETY MANAGEMENT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Mogie Chetty</dc:creator>
  <cp:lastModifiedBy>P K MPHAHLELA</cp:lastModifiedBy>
  <cp:revision>23</cp:revision>
  <dcterms:created xsi:type="dcterms:W3CDTF">2021-03-09T15:48:46Z</dcterms:created>
  <dcterms:modified xsi:type="dcterms:W3CDTF">2021-03-11T10:28:00Z</dcterms:modified>
</cp:coreProperties>
</file>